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71" r:id="rId3"/>
    <p:sldId id="272" r:id="rId4"/>
    <p:sldId id="273" r:id="rId5"/>
    <p:sldId id="261" r:id="rId6"/>
    <p:sldId id="266" r:id="rId7"/>
    <p:sldId id="263" r:id="rId8"/>
    <p:sldId id="274" r:id="rId9"/>
    <p:sldId id="268" r:id="rId10"/>
    <p:sldId id="270" r:id="rId11"/>
    <p:sldId id="277" r:id="rId12"/>
    <p:sldId id="278" r:id="rId13"/>
    <p:sldId id="275"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94741"/>
  </p:normalViewPr>
  <p:slideViewPr>
    <p:cSldViewPr snapToGrid="0">
      <p:cViewPr varScale="1">
        <p:scale>
          <a:sx n="114" d="100"/>
          <a:sy n="11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FDA1EC-3DA7-BD49-B786-9C532116B8B3}" type="datetimeFigureOut">
              <a:rPr lang="en-US" smtClean="0"/>
              <a:t>6/10/25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B8CC5B-47FF-AF4A-B273-85611992B3DD}" type="slidenum">
              <a:rPr lang="en-US" smtClean="0"/>
              <a:t>‹#›</a:t>
            </a:fld>
            <a:endParaRPr lang="en-US"/>
          </a:p>
        </p:txBody>
      </p:sp>
    </p:spTree>
    <p:extLst>
      <p:ext uri="{BB962C8B-B14F-4D97-AF65-F5344CB8AC3E}">
        <p14:creationId xmlns:p14="http://schemas.microsoft.com/office/powerpoint/2010/main" val="100917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B8CC5B-47FF-AF4A-B273-85611992B3DD}" type="slidenum">
              <a:rPr lang="en-US" smtClean="0"/>
              <a:t>12</a:t>
            </a:fld>
            <a:endParaRPr lang="en-US"/>
          </a:p>
        </p:txBody>
      </p:sp>
    </p:spTree>
    <p:extLst>
      <p:ext uri="{BB962C8B-B14F-4D97-AF65-F5344CB8AC3E}">
        <p14:creationId xmlns:p14="http://schemas.microsoft.com/office/powerpoint/2010/main" val="695261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5F34A-507C-D6EA-19D3-220BCD043C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0F1DC3-05C7-8C4D-03F5-436AE16330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8638B2-E3BB-C06E-AB6C-B9BB2B764DF3}"/>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5" name="Footer Placeholder 4">
            <a:extLst>
              <a:ext uri="{FF2B5EF4-FFF2-40B4-BE49-F238E27FC236}">
                <a16:creationId xmlns:a16="http://schemas.microsoft.com/office/drawing/2014/main" id="{9C01ABC8-C9CD-F3E0-388B-B6E18708D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488E8-540B-5128-7363-94A91ACD25E5}"/>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1993151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D0D4-A890-9EB9-4E87-7E2007E149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4BE8B9-10F6-C6A5-E43B-1115FAED7D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0555E0-BEDC-6A44-5141-DAF49CE21235}"/>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5" name="Footer Placeholder 4">
            <a:extLst>
              <a:ext uri="{FF2B5EF4-FFF2-40B4-BE49-F238E27FC236}">
                <a16:creationId xmlns:a16="http://schemas.microsoft.com/office/drawing/2014/main" id="{8351AE25-71CB-EE2C-1BBF-4C36A4569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B3C4E-1BD5-F052-285D-585E4925058D}"/>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289165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0D3DA-E386-62A8-814B-DEE79C564D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7D6B5B-1D2F-DB36-2BD1-E508A702C7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3A1EE-D396-A1EE-119F-59F73C7D7E41}"/>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5" name="Footer Placeholder 4">
            <a:extLst>
              <a:ext uri="{FF2B5EF4-FFF2-40B4-BE49-F238E27FC236}">
                <a16:creationId xmlns:a16="http://schemas.microsoft.com/office/drawing/2014/main" id="{0BAA5246-4281-137B-12F2-B1CBED4A6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A86E3-0FD1-C245-5A95-28DA1486BB3B}"/>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29041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D416-C7AD-2502-ABE9-DE9D598E6D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3472D-D5DE-1F54-C167-2AABE01096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D9A4B-59E5-F30B-F960-9FB94427AAED}"/>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5" name="Footer Placeholder 4">
            <a:extLst>
              <a:ext uri="{FF2B5EF4-FFF2-40B4-BE49-F238E27FC236}">
                <a16:creationId xmlns:a16="http://schemas.microsoft.com/office/drawing/2014/main" id="{BDEC61F7-66E6-BC3E-8196-BC5F96E5B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73394-61FC-FFA4-7A99-4990C9E5CA36}"/>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1964955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C7A3-302D-8661-9584-8988BE67EC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197C9F-C589-A131-7DAA-A793E79D4A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BB2678-78B4-29BA-47A1-D0A664BF4AD3}"/>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5" name="Footer Placeholder 4">
            <a:extLst>
              <a:ext uri="{FF2B5EF4-FFF2-40B4-BE49-F238E27FC236}">
                <a16:creationId xmlns:a16="http://schemas.microsoft.com/office/drawing/2014/main" id="{2EC2359E-FEEB-E6BD-57D4-8C6FFBD6E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E2562-CD75-83AA-0605-C732EFDD3EB5}"/>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21427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5C33-33C7-3356-C730-BC8BA47A83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91C2F2-E227-A541-B033-D279DBE8C1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1001EE-15B1-46A6-14FE-D4EC3B1CB8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877AD-A1A2-CD6C-B7A4-DA07B1B4A45B}"/>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6" name="Footer Placeholder 5">
            <a:extLst>
              <a:ext uri="{FF2B5EF4-FFF2-40B4-BE49-F238E27FC236}">
                <a16:creationId xmlns:a16="http://schemas.microsoft.com/office/drawing/2014/main" id="{5471944A-6A79-6750-D99B-1EFBB4D7F8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42BBAF-E727-E360-1C28-71637CF71EAE}"/>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73235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2EC9-9EBA-FF60-A202-1E96C1DA0D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9ADE3-1B64-7255-946B-6E34E9C78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97BA53-B544-449C-373A-C7274137A7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1A7B66-C89B-FF3F-19D2-3D62C9E008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DC3658-685D-E32D-D40F-26B0659F1D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F8B4C7-E529-68D1-3F5D-18D7BF87B01F}"/>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8" name="Footer Placeholder 7">
            <a:extLst>
              <a:ext uri="{FF2B5EF4-FFF2-40B4-BE49-F238E27FC236}">
                <a16:creationId xmlns:a16="http://schemas.microsoft.com/office/drawing/2014/main" id="{14A7C053-C90B-52A1-2220-88BA6068C3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5E42F-4336-188F-D262-EC7F3D969F43}"/>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2088869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51883-2DAD-94D3-BF2C-01EE334F0E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9CF14E-10D4-E290-CA73-AC49AAE69E6B}"/>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4" name="Footer Placeholder 3">
            <a:extLst>
              <a:ext uri="{FF2B5EF4-FFF2-40B4-BE49-F238E27FC236}">
                <a16:creationId xmlns:a16="http://schemas.microsoft.com/office/drawing/2014/main" id="{6EB4FD3D-C835-5734-F1B0-97E812316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7C1907-2778-6268-68DB-C3F30978D003}"/>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2753714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D52C7-1E49-2F79-9022-A6D50AD96AAF}"/>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3" name="Footer Placeholder 2">
            <a:extLst>
              <a:ext uri="{FF2B5EF4-FFF2-40B4-BE49-F238E27FC236}">
                <a16:creationId xmlns:a16="http://schemas.microsoft.com/office/drawing/2014/main" id="{BAFBBA17-B5D1-2E3C-6D72-538A6767E9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8E9004-7345-50E3-FAE8-71BF71CEEFBE}"/>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1366931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A21F7-ADBB-1201-829A-D292606FD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E7837D-222B-85B2-0C6D-7DB061D73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B60E03-AEE3-2EAF-91F4-3291920A6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DE79F-3569-AACC-2695-590EF3892236}"/>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6" name="Footer Placeholder 5">
            <a:extLst>
              <a:ext uri="{FF2B5EF4-FFF2-40B4-BE49-F238E27FC236}">
                <a16:creationId xmlns:a16="http://schemas.microsoft.com/office/drawing/2014/main" id="{702A7937-57A8-CFD8-2562-A25703B0F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D8FE3-F987-9CE7-9320-072781871EBF}"/>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266942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2377-2657-C860-E544-09ECDEDAC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6AA445-8783-6E4E-2670-A1D2FCCF9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56DABD-C5DB-EAD4-94CA-31784136E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9ED98D-B7BC-4838-D1AB-362C9042029D}"/>
              </a:ext>
            </a:extLst>
          </p:cNvPr>
          <p:cNvSpPr>
            <a:spLocks noGrp="1"/>
          </p:cNvSpPr>
          <p:nvPr>
            <p:ph type="dt" sz="half" idx="10"/>
          </p:nvPr>
        </p:nvSpPr>
        <p:spPr/>
        <p:txBody>
          <a:bodyPr/>
          <a:lstStyle/>
          <a:p>
            <a:fld id="{05824885-0D29-7E42-96DA-06B461181275}" type="datetimeFigureOut">
              <a:rPr lang="en-US" smtClean="0"/>
              <a:t>6/10/25</a:t>
            </a:fld>
            <a:endParaRPr lang="en-US"/>
          </a:p>
        </p:txBody>
      </p:sp>
      <p:sp>
        <p:nvSpPr>
          <p:cNvPr id="6" name="Footer Placeholder 5">
            <a:extLst>
              <a:ext uri="{FF2B5EF4-FFF2-40B4-BE49-F238E27FC236}">
                <a16:creationId xmlns:a16="http://schemas.microsoft.com/office/drawing/2014/main" id="{3BD5A5BF-2061-8760-9F40-270574232B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D411A-F9CF-5DB6-404D-F3A8A14FB175}"/>
              </a:ext>
            </a:extLst>
          </p:cNvPr>
          <p:cNvSpPr>
            <a:spLocks noGrp="1"/>
          </p:cNvSpPr>
          <p:nvPr>
            <p:ph type="sldNum" sz="quarter" idx="12"/>
          </p:nvPr>
        </p:nvSpPr>
        <p:spPr/>
        <p:txBody>
          <a:bodyPr/>
          <a:lstStyle/>
          <a:p>
            <a:fld id="{BD3C5443-E79B-1B49-9971-7DFBC812BEF3}" type="slidenum">
              <a:rPr lang="en-US" smtClean="0"/>
              <a:t>‹#›</a:t>
            </a:fld>
            <a:endParaRPr lang="en-US"/>
          </a:p>
        </p:txBody>
      </p:sp>
    </p:spTree>
    <p:extLst>
      <p:ext uri="{BB962C8B-B14F-4D97-AF65-F5344CB8AC3E}">
        <p14:creationId xmlns:p14="http://schemas.microsoft.com/office/powerpoint/2010/main" val="3500980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063CAE-2F89-B6BC-A3DB-21A4EF44A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0382A4-4C21-F928-51BB-9E65D6AF5F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E8621-29FC-8980-F93A-E311158C3C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824885-0D29-7E42-96DA-06B461181275}" type="datetimeFigureOut">
              <a:rPr lang="en-US" smtClean="0"/>
              <a:t>6/10/25</a:t>
            </a:fld>
            <a:endParaRPr lang="en-US"/>
          </a:p>
        </p:txBody>
      </p:sp>
      <p:sp>
        <p:nvSpPr>
          <p:cNvPr id="5" name="Footer Placeholder 4">
            <a:extLst>
              <a:ext uri="{FF2B5EF4-FFF2-40B4-BE49-F238E27FC236}">
                <a16:creationId xmlns:a16="http://schemas.microsoft.com/office/drawing/2014/main" id="{9B06D3E1-A58E-374E-76BD-EBE7BCE86C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77187BF-0FE1-BC05-307F-94CE052EC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3C5443-E79B-1B49-9971-7DFBC812BEF3}" type="slidenum">
              <a:rPr lang="en-US" smtClean="0"/>
              <a:t>‹#›</a:t>
            </a:fld>
            <a:endParaRPr lang="en-US"/>
          </a:p>
        </p:txBody>
      </p:sp>
    </p:spTree>
    <p:extLst>
      <p:ext uri="{BB962C8B-B14F-4D97-AF65-F5344CB8AC3E}">
        <p14:creationId xmlns:p14="http://schemas.microsoft.com/office/powerpoint/2010/main" val="1099170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medrxiv.org/content/10.1101/2023.01.02.23284123v4.full.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A8FD-109D-626B-D6A3-FE724BF8F61F}"/>
              </a:ext>
            </a:extLst>
          </p:cNvPr>
          <p:cNvSpPr>
            <a:spLocks noGrp="1"/>
          </p:cNvSpPr>
          <p:nvPr>
            <p:ph type="ctrTitle"/>
          </p:nvPr>
        </p:nvSpPr>
        <p:spPr/>
        <p:txBody>
          <a:bodyPr/>
          <a:lstStyle/>
          <a:p>
            <a:r>
              <a:rPr lang="en-US" dirty="0"/>
              <a:t>Sprint 2025</a:t>
            </a:r>
          </a:p>
        </p:txBody>
      </p:sp>
      <p:sp>
        <p:nvSpPr>
          <p:cNvPr id="3" name="Subtitle 2">
            <a:extLst>
              <a:ext uri="{FF2B5EF4-FFF2-40B4-BE49-F238E27FC236}">
                <a16:creationId xmlns:a16="http://schemas.microsoft.com/office/drawing/2014/main" id="{E4123D01-2CC9-DDF6-8531-4EF7EF5741BB}"/>
              </a:ext>
            </a:extLst>
          </p:cNvPr>
          <p:cNvSpPr>
            <a:spLocks noGrp="1"/>
          </p:cNvSpPr>
          <p:nvPr>
            <p:ph type="subTitle" idx="1"/>
          </p:nvPr>
        </p:nvSpPr>
        <p:spPr/>
        <p:txBody>
          <a:bodyPr/>
          <a:lstStyle/>
          <a:p>
            <a:r>
              <a:rPr lang="en-US" dirty="0"/>
              <a:t>09/06/2025</a:t>
            </a:r>
          </a:p>
        </p:txBody>
      </p:sp>
    </p:spTree>
    <p:extLst>
      <p:ext uri="{BB962C8B-B14F-4D97-AF65-F5344CB8AC3E}">
        <p14:creationId xmlns:p14="http://schemas.microsoft.com/office/powerpoint/2010/main" val="24110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00DEF-7331-5BA2-FFB7-BF4A15EB3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E61CB-0F91-97C4-8A8E-AA049A27866C}"/>
              </a:ext>
            </a:extLst>
          </p:cNvPr>
          <p:cNvSpPr>
            <a:spLocks noGrp="1"/>
          </p:cNvSpPr>
          <p:nvPr>
            <p:ph type="title"/>
          </p:nvPr>
        </p:nvSpPr>
        <p:spPr/>
        <p:txBody>
          <a:bodyPr>
            <a:normAutofit/>
          </a:bodyPr>
          <a:lstStyle/>
          <a:p>
            <a:r>
              <a:rPr lang="en-US" sz="4000" dirty="0"/>
              <a:t>Serotype imputation: Bayesian hierarchical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2731CB-48B2-2DB5-27EB-B206C04379F2}"/>
                  </a:ext>
                </a:extLst>
              </p:cNvPr>
              <p:cNvSpPr>
                <a:spLocks noGrp="1"/>
              </p:cNvSpPr>
              <p:nvPr>
                <p:ph idx="1"/>
              </p:nvPr>
            </p:nvSpPr>
            <p:spPr>
              <a:xfrm>
                <a:off x="838200" y="1572322"/>
                <a:ext cx="10515600" cy="4920553"/>
              </a:xfrm>
            </p:spPr>
            <p:txBody>
              <a:bodyPr>
                <a:normAutofit/>
              </a:bodyPr>
              <a:lstStyle/>
              <a:p>
                <a:r>
                  <a:rPr lang="en-US" sz="2000" dirty="0">
                    <a:sym typeface="Wingdings" pitchFamily="2" charset="2"/>
                  </a:rPr>
                  <a:t>What correlations? There are lots of options on the </a:t>
                </a:r>
                <a:r>
                  <a:rPr lang="en-US" sz="2000" dirty="0" err="1">
                    <a:sym typeface="Wingdings" pitchFamily="2" charset="2"/>
                  </a:rPr>
                  <a:t>spatio</a:t>
                </a:r>
                <a:r>
                  <a:rPr lang="en-US" sz="2000" dirty="0">
                    <a:sym typeface="Wingdings" pitchFamily="2" charset="2"/>
                  </a:rPr>
                  <a:t>-temporal spectrum to choose from:</a:t>
                </a:r>
                <a:endParaRPr lang="en-US" sz="2000" dirty="0"/>
              </a:p>
              <a:p>
                <a:pPr lvl="1"/>
                <a:r>
                  <a:rPr lang="en-US" sz="1600" dirty="0"/>
                  <a:t>Global temporal borrowing of information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en-US" sz="1600" i="1">
                            <a:latin typeface="Cambria Math" panose="02040503050406030204" pitchFamily="18" charset="0"/>
                          </a:rPr>
                          <m:t>𝑡</m:t>
                        </m:r>
                      </m:sub>
                    </m:sSub>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𝑡</m:t>
                        </m:r>
                      </m:sub>
                    </m:sSub>
                  </m:oMath>
                </a14:m>
                <a:r>
                  <a:rPr lang="en-US" sz="1600" dirty="0"/>
                  <a:t>):</a:t>
                </a:r>
              </a:p>
              <a:p>
                <a:pPr marL="1371600" lvl="2" indent="-457200">
                  <a:buFont typeface="+mj-lt"/>
                  <a:buAutoNum type="arabicPeriod"/>
                </a:pPr>
                <a:r>
                  <a:rPr lang="en-US" sz="1200" dirty="0"/>
                  <a:t>RW(1):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𝑡</m:t>
                        </m:r>
                      </m:sub>
                    </m:sSub>
                    <m:r>
                      <a:rPr lang="en-US" sz="1200" i="1">
                        <a:latin typeface="Cambria Math" panose="02040503050406030204" pitchFamily="18" charset="0"/>
                      </a:rPr>
                      <m:t>~</m:t>
                    </m:r>
                    <m:r>
                      <a:rPr lang="en-US" sz="1200" i="1">
                        <a:latin typeface="Cambria Math" panose="02040503050406030204" pitchFamily="18" charset="0"/>
                      </a:rPr>
                      <m:t>𝑁𝑜𝑟𝑚𝑎𝑙</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𝑡</m:t>
                        </m:r>
                        <m:r>
                          <a:rPr lang="en-US" sz="1200" i="1">
                            <a:latin typeface="Cambria Math" panose="02040503050406030204" pitchFamily="18" charset="0"/>
                          </a:rPr>
                          <m:t>−1</m:t>
                        </m:r>
                      </m:sub>
                    </m:sSub>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𝜎</m:t>
                        </m:r>
                      </m:e>
                      <m:sup>
                        <m:r>
                          <a:rPr lang="en-US" sz="1200" i="1">
                            <a:latin typeface="Cambria Math" panose="02040503050406030204" pitchFamily="18" charset="0"/>
                          </a:rPr>
                          <m:t>2</m:t>
                        </m:r>
                      </m:sup>
                    </m:sSup>
                    <m:r>
                      <a:rPr lang="en-US" sz="1200" i="1">
                        <a:latin typeface="Cambria Math" panose="02040503050406030204" pitchFamily="18" charset="0"/>
                      </a:rPr>
                      <m:t>)</m:t>
                    </m:r>
                  </m:oMath>
                </a14:m>
                <a:endParaRPr lang="en-US" sz="1200" dirty="0"/>
              </a:p>
              <a:p>
                <a:pPr marL="1371600" lvl="2" indent="-457200">
                  <a:buFont typeface="+mj-lt"/>
                  <a:buAutoNum type="arabicPeriod"/>
                </a:pPr>
                <a:r>
                  <a:rPr lang="en-US" sz="1200" dirty="0"/>
                  <a:t>AR(1) process: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𝑡</m:t>
                        </m:r>
                      </m:sub>
                    </m:sSub>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rPr>
                          <m:t>𝑡</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𝑡</m:t>
                        </m:r>
                        <m:r>
                          <a:rPr lang="en-US" sz="1200" i="1">
                            <a:latin typeface="Cambria Math" panose="02040503050406030204" pitchFamily="18" charset="0"/>
                          </a:rPr>
                          <m:t>−1</m:t>
                        </m:r>
                      </m:sub>
                    </m:sSub>
                    <m:r>
                      <a:rPr lang="en-US" sz="1200" i="1">
                        <a:latin typeface="Cambria Math" panose="02040503050406030204" pitchFamily="18" charset="0"/>
                      </a:rPr>
                      <m:t>+ </m:t>
                    </m:r>
                    <m:r>
                      <a:rPr lang="en-US" sz="1200" i="1">
                        <a:latin typeface="Cambria Math" panose="02040503050406030204" pitchFamily="18" charset="0"/>
                        <a:ea typeface="Cambria Math" panose="02040503050406030204" pitchFamily="18" charset="0"/>
                      </a:rPr>
                      <m:t>𝜀</m:t>
                    </m:r>
                  </m:oMath>
                </a14:m>
                <a:r>
                  <a:rPr lang="en-US" sz="1200" dirty="0"/>
                  <a:t> where </a:t>
                </a:r>
                <a14:m>
                  <m:oMath xmlns:m="http://schemas.openxmlformats.org/officeDocument/2006/math">
                    <m:r>
                      <a:rPr lang="en-US" sz="1200" i="1">
                        <a:latin typeface="Cambria Math" panose="02040503050406030204" pitchFamily="18" charset="0"/>
                        <a:ea typeface="Cambria Math" panose="02040503050406030204" pitchFamily="18" charset="0"/>
                      </a:rPr>
                      <m:t>𝜀</m:t>
                    </m:r>
                    <m:r>
                      <a:rPr lang="en-US" sz="1200" i="1">
                        <a:latin typeface="Cambria Math" panose="02040503050406030204" pitchFamily="18" charset="0"/>
                        <a:ea typeface="Cambria Math" panose="02040503050406030204" pitchFamily="18" charset="0"/>
                      </a:rPr>
                      <m:t> ~ </m:t>
                    </m:r>
                    <m:r>
                      <a:rPr lang="en-US" sz="1200" i="1">
                        <a:latin typeface="Cambria Math" panose="02040503050406030204" pitchFamily="18" charset="0"/>
                        <a:ea typeface="Cambria Math" panose="02040503050406030204" pitchFamily="18" charset="0"/>
                      </a:rPr>
                      <m:t>𝑁</m:t>
                    </m:r>
                    <m:r>
                      <a:rPr lang="en-US" sz="1200" i="1">
                        <a:latin typeface="Cambria Math" panose="02040503050406030204" pitchFamily="18" charset="0"/>
                        <a:ea typeface="Cambria Math" panose="02040503050406030204" pitchFamily="18" charset="0"/>
                      </a:rPr>
                      <m:t>(0,</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𝜎</m:t>
                        </m:r>
                      </m:e>
                      <m:sup>
                        <m:r>
                          <a:rPr lang="en-US" sz="1200" i="1">
                            <a:latin typeface="Cambria Math" panose="02040503050406030204" pitchFamily="18" charset="0"/>
                            <a:ea typeface="Cambria Math" panose="02040503050406030204" pitchFamily="18" charset="0"/>
                          </a:rPr>
                          <m:t>2</m:t>
                        </m:r>
                      </m:sup>
                    </m:sSup>
                    <m:r>
                      <a:rPr lang="en-US" sz="1200" i="1">
                        <a:latin typeface="Cambria Math" panose="02040503050406030204" pitchFamily="18" charset="0"/>
                        <a:ea typeface="Cambria Math" panose="02040503050406030204" pitchFamily="18" charset="0"/>
                      </a:rPr>
                      <m:t>)</m:t>
                    </m:r>
                  </m:oMath>
                </a14:m>
                <a:endParaRPr lang="en-US" sz="1200" dirty="0"/>
              </a:p>
              <a:p>
                <a:pPr lvl="1"/>
                <a:r>
                  <a:rPr lang="en-US" sz="1600" dirty="0"/>
                  <a:t>Or temporal borrowing of information per state: </a:t>
                </a:r>
                <a:r>
                  <a:rPr lang="en-US" sz="1600" dirty="0" err="1"/>
                  <a:t>f.i</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 ~ </m:t>
                    </m:r>
                    <m:r>
                      <a:rPr lang="en-US" sz="1600" i="1">
                        <a:latin typeface="Cambria Math" panose="02040503050406030204" pitchFamily="18" charset="0"/>
                      </a:rPr>
                      <m:t>𝑁𝑜𝑟𝑚𝑎𝑙</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𝑠</m:t>
                        </m:r>
                      </m:sub>
                      <m:sup>
                        <m:r>
                          <a:rPr lang="en-US" sz="1600" i="1">
                            <a:latin typeface="Cambria Math" panose="02040503050406030204" pitchFamily="18" charset="0"/>
                          </a:rPr>
                          <m:t>2</m:t>
                        </m:r>
                      </m:sup>
                    </m:sSubSup>
                    <m:r>
                      <a:rPr lang="en-US" sz="1600" i="1">
                        <a:latin typeface="Cambria Math" panose="02040503050406030204" pitchFamily="18" charset="0"/>
                      </a:rPr>
                      <m:t>)</m:t>
                    </m:r>
                  </m:oMath>
                </a14:m>
                <a:r>
                  <a:rPr lang="en-US" sz="1600" dirty="0"/>
                  <a:t> </a:t>
                </a:r>
                <a:r>
                  <a:rPr lang="en-US" sz="1600" dirty="0">
                    <a:sym typeface="Wingdings" pitchFamily="2" charset="2"/>
                  </a:rPr>
                  <a:t> random walk per state</a:t>
                </a:r>
                <a:endParaRPr lang="en-US" sz="1600" dirty="0"/>
              </a:p>
              <a:p>
                <a:pPr lvl="1"/>
                <a:r>
                  <a:rPr lang="en-US" sz="1600" dirty="0"/>
                  <a:t>Or </a:t>
                </a:r>
                <a:r>
                  <a:rPr lang="en-US" sz="1600" dirty="0" err="1"/>
                  <a:t>spatio</a:t>
                </a:r>
                <a:r>
                  <a:rPr lang="en-US" sz="1600" dirty="0"/>
                  <a:t>-temporal borrowing of information by combining a RW process with a spatial hierarchy:</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 ~ </m:t>
                    </m:r>
                    <m:r>
                      <a:rPr lang="en-US" sz="1600" i="1">
                        <a:latin typeface="Cambria Math" panose="02040503050406030204" pitchFamily="18" charset="0"/>
                      </a:rPr>
                      <m:t>𝑁𝑜𝑟𝑚𝑎𝑙</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𝑟</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𝑠</m:t>
                        </m:r>
                      </m:sub>
                      <m:sup>
                        <m:r>
                          <a:rPr lang="en-US" sz="1600" i="1">
                            <a:latin typeface="Cambria Math" panose="02040503050406030204" pitchFamily="18" charset="0"/>
                          </a:rPr>
                          <m:t>2</m:t>
                        </m:r>
                      </m:sup>
                    </m:sSubSup>
                    <m:r>
                      <a:rPr lang="en-US" sz="1600" i="1">
                        <a:latin typeface="Cambria Math" panose="02040503050406030204" pitchFamily="18" charset="0"/>
                      </a:rPr>
                      <m:t>)</m:t>
                    </m:r>
                  </m:oMath>
                </a14:m>
                <a:r>
                  <a:rPr lang="en-US" sz="1600" dirty="0">
                    <a:sym typeface="Wingdings" pitchFamily="2" charset="2"/>
                  </a:rPr>
                  <a:t>, where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𝑟</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sym typeface="Wingdings" pitchFamily="2" charset="2"/>
                  </a:rPr>
                  <a:t> is a version of \beta at the regional level</a:t>
                </a:r>
              </a:p>
              <a:p>
                <a:pPr lvl="1"/>
                <a:r>
                  <a:rPr lang="en-US" sz="1600" dirty="0">
                    <a:sym typeface="Wingdings" pitchFamily="2" charset="2"/>
                  </a:rPr>
                  <a:t>Or a </a:t>
                </a:r>
                <a:r>
                  <a:rPr lang="en-US" sz="1600" dirty="0" err="1">
                    <a:sym typeface="Wingdings" pitchFamily="2" charset="2"/>
                  </a:rPr>
                  <a:t>spatio</a:t>
                </a:r>
                <a:r>
                  <a:rPr lang="en-US" sz="1600" dirty="0">
                    <a:sym typeface="Wingdings" pitchFamily="2" charset="2"/>
                  </a:rPr>
                  <a:t>-temporal version of a CAR prior? </a:t>
                </a:r>
                <a:endParaRPr lang="en-US" sz="2000" dirty="0"/>
              </a:p>
              <a:p>
                <a:r>
                  <a:rPr lang="en-US" sz="2000" dirty="0"/>
                  <a:t>Spatial borrowing of information:</a:t>
                </a:r>
              </a:p>
              <a:p>
                <a:pPr marL="914400" lvl="1" indent="-457200">
                  <a:buFont typeface="+mj-lt"/>
                  <a:buAutoNum type="arabicPeriod"/>
                </a:pPr>
                <a:r>
                  <a:rPr lang="en-US" sz="1600" dirty="0"/>
                  <a:t>Hierarchical priors: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m:t>
                    </m:r>
                    <m:r>
                      <a:rPr lang="en-US" sz="1600" b="0" i="1" smtClean="0">
                        <a:latin typeface="Cambria Math" panose="02040503050406030204" pitchFamily="18" charset="0"/>
                      </a:rPr>
                      <m:t>𝑁𝑜𝑟𝑚𝑎𝑙</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e>
                    </m:d>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𝑠</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oMath>
                </a14:m>
                <a:r>
                  <a:rPr lang="en-US" sz="1600" dirty="0"/>
                  <a:t> </a:t>
                </a:r>
                <a:r>
                  <a:rPr lang="en-US" sz="1600" dirty="0">
                    <a:sym typeface="Wingdings" pitchFamily="2" charset="2"/>
                  </a:rPr>
                  <a:t> Prior = regional  Prior of regional pattern = Brazil</a:t>
                </a:r>
                <a:endParaRPr lang="en-US" sz="1600" dirty="0"/>
              </a:p>
              <a:p>
                <a:pPr marL="914400" lvl="1" indent="-457200">
                  <a:buFont typeface="+mj-lt"/>
                  <a:buAutoNum type="arabicPeriod"/>
                </a:pPr>
                <a:r>
                  <a:rPr lang="en-US" sz="1600" dirty="0"/>
                  <a:t>CAR prior: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m:t>
                    </m:r>
                    <m:r>
                      <a:rPr lang="en-US" sz="1600" b="0" i="1" smtClean="0">
                        <a:latin typeface="Cambria Math" panose="02040503050406030204" pitchFamily="18" charset="0"/>
                      </a:rPr>
                      <m:t>𝐶𝐴𝑅</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𝑊</m:t>
                        </m:r>
                      </m:e>
                    </m:d>
                  </m:oMath>
                </a14:m>
                <a:r>
                  <a:rPr lang="en-US" sz="1600" dirty="0"/>
                  <a:t> </a:t>
                </a:r>
                <a:r>
                  <a:rPr lang="en-US" sz="1600" dirty="0">
                    <a:sym typeface="Wingdings" pitchFamily="2" charset="2"/>
                  </a:rPr>
                  <a:t> Use weight matrix (distance, mobility) and determine spatial correlation</a:t>
                </a:r>
              </a:p>
              <a:p>
                <a:r>
                  <a:rPr lang="en-US" sz="2000" dirty="0">
                    <a:sym typeface="Wingdings" pitchFamily="2" charset="2"/>
                  </a:rPr>
                  <a:t>Paper Ana: </a:t>
                </a:r>
                <a:r>
                  <a:rPr lang="en-US" sz="2000" dirty="0">
                    <a:hlinkClick r:id="rId2"/>
                  </a:rPr>
                  <a:t>https://www.medrxiv.org/content/10.1101/2023.01.02.23284123v4.full.pdf</a:t>
                </a:r>
                <a:r>
                  <a:rPr lang="en-US" sz="2000" dirty="0"/>
                  <a:t> </a:t>
                </a:r>
                <a:endParaRPr lang="en-US" sz="2000" dirty="0">
                  <a:sym typeface="Wingdings" pitchFamily="2" charset="2"/>
                </a:endParaRPr>
              </a:p>
            </p:txBody>
          </p:sp>
        </mc:Choice>
        <mc:Fallback xmlns="">
          <p:sp>
            <p:nvSpPr>
              <p:cNvPr id="3" name="Content Placeholder 2">
                <a:extLst>
                  <a:ext uri="{FF2B5EF4-FFF2-40B4-BE49-F238E27FC236}">
                    <a16:creationId xmlns:a16="http://schemas.microsoft.com/office/drawing/2014/main" id="{0C2731CB-48B2-2DB5-27EB-B206C04379F2}"/>
                  </a:ext>
                </a:extLst>
              </p:cNvPr>
              <p:cNvSpPr>
                <a:spLocks noGrp="1" noRot="1" noChangeAspect="1" noMove="1" noResize="1" noEditPoints="1" noAdjustHandles="1" noChangeArrowheads="1" noChangeShapeType="1" noTextEdit="1"/>
              </p:cNvSpPr>
              <p:nvPr>
                <p:ph idx="1"/>
              </p:nvPr>
            </p:nvSpPr>
            <p:spPr>
              <a:xfrm>
                <a:off x="838200" y="1572322"/>
                <a:ext cx="10515600" cy="4920553"/>
              </a:xfrm>
              <a:blipFill>
                <a:blip r:embed="rId3"/>
                <a:stretch>
                  <a:fillRect l="-603" t="-1028"/>
                </a:stretch>
              </a:blipFill>
            </p:spPr>
            <p:txBody>
              <a:bodyPr/>
              <a:lstStyle/>
              <a:p>
                <a:r>
                  <a:rPr lang="en-US">
                    <a:noFill/>
                  </a:rPr>
                  <a:t> </a:t>
                </a:r>
              </a:p>
            </p:txBody>
          </p:sp>
        </mc:Fallback>
      </mc:AlternateContent>
    </p:spTree>
    <p:extLst>
      <p:ext uri="{BB962C8B-B14F-4D97-AF65-F5344CB8AC3E}">
        <p14:creationId xmlns:p14="http://schemas.microsoft.com/office/powerpoint/2010/main" val="264903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95863-616A-7C3A-E4A8-61D0D2E8EB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14E81-16D3-C46E-6466-A2F81C1A083F}"/>
              </a:ext>
            </a:extLst>
          </p:cNvPr>
          <p:cNvSpPr>
            <a:spLocks noGrp="1"/>
          </p:cNvSpPr>
          <p:nvPr>
            <p:ph type="title"/>
          </p:nvPr>
        </p:nvSpPr>
        <p:spPr/>
        <p:txBody>
          <a:bodyPr/>
          <a:lstStyle/>
          <a:p>
            <a:r>
              <a:rPr lang="en-US" dirty="0"/>
              <a:t>Proposed correlations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BE7369-EF4F-AFA5-95EB-9FD2069D2892}"/>
                  </a:ext>
                </a:extLst>
              </p:cNvPr>
              <p:cNvSpPr>
                <a:spLocks noGrp="1"/>
              </p:cNvSpPr>
              <p:nvPr>
                <p:ph idx="1"/>
              </p:nvPr>
            </p:nvSpPr>
            <p:spPr>
              <a:xfrm>
                <a:off x="838200" y="1524542"/>
                <a:ext cx="10515600" cy="4351338"/>
              </a:xfrm>
            </p:spPr>
            <p:txBody>
              <a:bodyPr>
                <a:normAutofit/>
              </a:bodyPr>
              <a:lstStyle/>
              <a:p>
                <a:r>
                  <a:rPr lang="en-US" i="1" dirty="0">
                    <a:latin typeface="Cambria Math" panose="02040503050406030204" pitchFamily="18" charset="0"/>
                  </a:rPr>
                  <a:t>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𝛼</m:t>
                            </m:r>
                          </m:e>
                          <m:sub>
                            <m:r>
                              <a:rPr lang="en-US" i="1">
                                <a:solidFill>
                                  <a:srgbClr val="FF0000"/>
                                </a:solidFill>
                                <a:latin typeface="Cambria Math" panose="02040503050406030204" pitchFamily="18" charset="0"/>
                              </a:rPr>
                              <m:t>𝑠</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 </m:t>
                        </m:r>
                      </m:e>
                    </m:func>
                  </m:oMath>
                </a14:m>
                <a:endParaRPr lang="en-US" dirty="0"/>
              </a:p>
              <a:p>
                <a:pPr marL="0" indent="0">
                  <a:buNone/>
                </a:pPr>
                <a:endParaRPr lang="en-US" dirty="0">
                  <a:solidFill>
                    <a:schemeClr val="tx1"/>
                  </a:solidFill>
                </a:endParaRPr>
              </a:p>
              <a:p>
                <a:pPr marL="0" indent="0">
                  <a:buNone/>
                </a:pPr>
                <a:endParaRPr lang="en-US" dirty="0">
                  <a:solidFill>
                    <a:schemeClr val="tx1"/>
                  </a:solidFill>
                </a:endParaRP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4ABE7369-EF4F-AFA5-95EB-9FD2069D2892}"/>
                  </a:ext>
                </a:extLst>
              </p:cNvPr>
              <p:cNvSpPr>
                <a:spLocks noGrp="1" noRot="1" noChangeAspect="1" noMove="1" noResize="1" noEditPoints="1" noAdjustHandles="1" noChangeArrowheads="1" noChangeShapeType="1" noTextEdit="1"/>
              </p:cNvSpPr>
              <p:nvPr>
                <p:ph idx="1"/>
              </p:nvPr>
            </p:nvSpPr>
            <p:spPr>
              <a:xfrm>
                <a:off x="838200" y="1524542"/>
                <a:ext cx="10515600" cy="4351338"/>
              </a:xfrm>
              <a:blipFill>
                <a:blip r:embed="rId2"/>
                <a:stretch>
                  <a:fillRect l="-1086" t="-11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CD300882-0BDE-E0B4-C3DC-0AE90E2FC957}"/>
                  </a:ext>
                </a:extLst>
              </p:cNvPr>
              <p:cNvGraphicFramePr>
                <a:graphicFrameLocks noGrp="1"/>
              </p:cNvGraphicFramePr>
              <p:nvPr>
                <p:extLst>
                  <p:ext uri="{D42A27DB-BD31-4B8C-83A1-F6EECF244321}">
                    <p14:modId xmlns:p14="http://schemas.microsoft.com/office/powerpoint/2010/main" val="2997866056"/>
                  </p:ext>
                </p:extLst>
              </p:nvPr>
            </p:nvGraphicFramePr>
            <p:xfrm>
              <a:off x="838201" y="2202777"/>
              <a:ext cx="10770219" cy="4526471"/>
            </p:xfrm>
            <a:graphic>
              <a:graphicData uri="http://schemas.openxmlformats.org/drawingml/2006/table">
                <a:tbl>
                  <a:tblPr firstRow="1" bandRow="1">
                    <a:tableStyleId>{8EC20E35-A176-4012-BC5E-935CFFF8708E}</a:tableStyleId>
                  </a:tblPr>
                  <a:tblGrid>
                    <a:gridCol w="1770683">
                      <a:extLst>
                        <a:ext uri="{9D8B030D-6E8A-4147-A177-3AD203B41FA5}">
                          <a16:colId xmlns:a16="http://schemas.microsoft.com/office/drawing/2014/main" val="856661402"/>
                        </a:ext>
                      </a:extLst>
                    </a:gridCol>
                    <a:gridCol w="3614426">
                      <a:extLst>
                        <a:ext uri="{9D8B030D-6E8A-4147-A177-3AD203B41FA5}">
                          <a16:colId xmlns:a16="http://schemas.microsoft.com/office/drawing/2014/main" val="2580723857"/>
                        </a:ext>
                      </a:extLst>
                    </a:gridCol>
                    <a:gridCol w="2208104">
                      <a:extLst>
                        <a:ext uri="{9D8B030D-6E8A-4147-A177-3AD203B41FA5}">
                          <a16:colId xmlns:a16="http://schemas.microsoft.com/office/drawing/2014/main" val="503916494"/>
                        </a:ext>
                      </a:extLst>
                    </a:gridCol>
                    <a:gridCol w="3177006">
                      <a:extLst>
                        <a:ext uri="{9D8B030D-6E8A-4147-A177-3AD203B41FA5}">
                          <a16:colId xmlns:a16="http://schemas.microsoft.com/office/drawing/2014/main" val="3347038434"/>
                        </a:ext>
                      </a:extLst>
                    </a:gridCol>
                  </a:tblGrid>
                  <a:tr h="370840">
                    <a:tc>
                      <a:txBody>
                        <a:bodyPr/>
                        <a:lstStyle/>
                        <a:p>
                          <a:r>
                            <a:rPr lang="en-US" dirty="0"/>
                            <a:t>Random effect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Interpretation</a:t>
                          </a:r>
                        </a:p>
                      </a:txBody>
                      <a:tcPr/>
                    </a:tc>
                    <a:tc>
                      <a:txBody>
                        <a:bodyPr/>
                        <a:lstStyle/>
                        <a:p>
                          <a:r>
                            <a:rPr lang="en-US" dirty="0"/>
                            <a:t>Prior</a:t>
                          </a:r>
                        </a:p>
                      </a:txBody>
                      <a:tcPr/>
                    </a:tc>
                    <a:tc>
                      <a:txBody>
                        <a:bodyPr/>
                        <a:lstStyle/>
                        <a:p>
                          <a:r>
                            <a:rPr lang="en-US" dirty="0"/>
                            <a:t>Remarks</a:t>
                          </a:r>
                        </a:p>
                      </a:txBody>
                      <a:tcPr/>
                    </a:tc>
                    <a:extLst>
                      <a:ext uri="{0D108BD9-81ED-4DB2-BD59-A6C34878D82A}">
                        <a16:rowId xmlns:a16="http://schemas.microsoft.com/office/drawing/2014/main" val="2484275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100" smtClean="0">
                                    <a:latin typeface="Cambria Math" panose="02040503050406030204" pitchFamily="18" charset="0"/>
                                  </a:rPr>
                                  <m:t>𝛼</m:t>
                                </m:r>
                              </m:oMath>
                            </m:oMathPara>
                          </a14:m>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Global intercept </a:t>
                          </a:r>
                        </a:p>
                      </a:txBody>
                      <a:tcPr/>
                    </a:tc>
                    <a:tc>
                      <a:txBody>
                        <a:bodyPr/>
                        <a:lstStyle/>
                        <a:p>
                          <a:r>
                            <a:rPr lang="en-US" sz="1100" dirty="0">
                              <a:ea typeface="Cambria Math" panose="02040503050406030204" pitchFamily="18" charset="0"/>
                            </a:rPr>
                            <a:t> </a:t>
                          </a:r>
                          <a14:m>
                            <m:oMath xmlns:m="http://schemas.openxmlformats.org/officeDocument/2006/math">
                              <m:r>
                                <a:rPr lang="en-US" sz="1100" i="1" smtClean="0">
                                  <a:latin typeface="Cambria Math" panose="02040503050406030204" pitchFamily="18" charset="0"/>
                                  <a:ea typeface="Cambria Math" panose="02040503050406030204" pitchFamily="18" charset="0"/>
                                </a:rPr>
                                <m:t>𝛼</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𝑁𝑜𝑟𝑚𝑎𝑙</m:t>
                              </m:r>
                              <m:r>
                                <a:rPr lang="en-US" sz="1100" b="0" i="1" smtClean="0">
                                  <a:latin typeface="Cambria Math" panose="02040503050406030204" pitchFamily="18" charset="0"/>
                                  <a:ea typeface="Cambria Math" panose="02040503050406030204" pitchFamily="18" charset="0"/>
                                </a:rPr>
                                <m:t>(0,10)</m:t>
                              </m:r>
                            </m:oMath>
                          </a14:m>
                          <a:endParaRPr lang="en-US" sz="1100" dirty="0"/>
                        </a:p>
                      </a:txBody>
                      <a:tcPr/>
                    </a:tc>
                    <a:tc>
                      <a:txBody>
                        <a:bodyPr/>
                        <a:lstStyle/>
                        <a:p>
                          <a:r>
                            <a:rPr lang="en-US" sz="1100" dirty="0"/>
                            <a:t>Center around zero.</a:t>
                          </a:r>
                        </a:p>
                      </a:txBody>
                      <a:tcPr/>
                    </a:tc>
                    <a:extLst>
                      <a:ext uri="{0D108BD9-81ED-4DB2-BD59-A6C34878D82A}">
                        <a16:rowId xmlns:a16="http://schemas.microsoft.com/office/drawing/2014/main" val="8655657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ea typeface="Cambria Math" panose="02040503050406030204" pitchFamily="18" charset="0"/>
                                      </a:rPr>
                                      <m:t>𝑠</m:t>
                                    </m:r>
                                  </m:sub>
                                </m:sSub>
                              </m:oMath>
                            </m:oMathPara>
                          </a14:m>
                          <a:endParaRPr lang="en-US" sz="1100" dirty="0"/>
                        </a:p>
                      </a:txBody>
                      <a:tcPr/>
                    </a:tc>
                    <a:tc>
                      <a:txBody>
                        <a:bodyPr/>
                        <a:lstStyle/>
                        <a:p>
                          <a:r>
                            <a:rPr lang="en-US" sz="1100" dirty="0"/>
                            <a:t>State-specific subtype prevalence. Captures long-term spatial heterogeneity, potentially correlated with infrastructure, ecology, etc. </a:t>
                          </a:r>
                        </a:p>
                      </a:txBody>
                      <a:tcPr/>
                    </a:tc>
                    <a:tc>
                      <a:txBody>
                        <a:bodyPr/>
                        <a:lstStyle/>
                        <a:p>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rPr>
                                    <m:t>𝑠</m:t>
                                  </m:r>
                                </m:sub>
                              </m:sSub>
                              <m:r>
                                <a:rPr lang="en-US" sz="1100" b="0" i="1" smtClean="0">
                                  <a:latin typeface="Cambria Math" panose="02040503050406030204" pitchFamily="18" charset="0"/>
                                </a:rPr>
                                <m:t> ~ </m:t>
                              </m:r>
                              <m:r>
                                <a:rPr lang="en-US" sz="1100" b="0" i="1" smtClean="0">
                                  <a:latin typeface="Cambria Math" panose="02040503050406030204" pitchFamily="18" charset="0"/>
                                </a:rPr>
                                <m:t>𝑁</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0,</m:t>
                                  </m:r>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rPr>
                                        <m:t>𝑠𝑡𝑎𝑡𝑒</m:t>
                                      </m:r>
                                    </m:sub>
                                    <m:sup>
                                      <m:r>
                                        <a:rPr lang="en-US" sz="1100" b="0" i="1" smtClean="0">
                                          <a:latin typeface="Cambria Math" panose="02040503050406030204" pitchFamily="18" charset="0"/>
                                        </a:rPr>
                                        <m:t>2</m:t>
                                      </m:r>
                                    </m:sup>
                                  </m:sSubSup>
                                </m:e>
                              </m:d>
                            </m:oMath>
                          </a14:m>
                          <a:r>
                            <a:rPr lang="en-US" sz="1100" dirty="0"/>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rPr>
                                    <m:t>𝑠𝑡𝑎𝑡𝑒</m:t>
                                  </m:r>
                                </m:sub>
                              </m:sSub>
                              <m:r>
                                <a:rPr lang="en-US" sz="1100" b="0" i="1" smtClean="0">
                                  <a:latin typeface="Cambria Math" panose="02040503050406030204" pitchFamily="18" charset="0"/>
                                </a:rPr>
                                <m:t>~ </m:t>
                              </m:r>
                              <m:r>
                                <a:rPr lang="en-US" sz="1100" b="0" i="1" smtClean="0">
                                  <a:latin typeface="Cambria Math" panose="02040503050406030204" pitchFamily="18" charset="0"/>
                                </a:rPr>
                                <m:t>𝐻𝑎𝑙𝑓𝑛𝑜𝑟𝑚𝑎𝑙</m:t>
                              </m:r>
                              <m:r>
                                <a:rPr lang="en-US" sz="1100" b="0" i="1" smtClean="0">
                                  <a:latin typeface="Cambria Math" panose="02040503050406030204" pitchFamily="18" charset="0"/>
                                </a:rPr>
                                <m:t>(1)</m:t>
                              </m:r>
                            </m:oMath>
                          </a14:m>
                          <a:endParaRPr lang="en-US" sz="1100" dirty="0"/>
                        </a:p>
                      </a:txBody>
                      <a:tcPr/>
                    </a:tc>
                    <a:tc>
                      <a:txBody>
                        <a:bodyPr/>
                        <a:lstStyle/>
                        <a:p>
                          <a:r>
                            <a:rPr lang="en-US" sz="1100" dirty="0"/>
                            <a:t>Shrink sparse states to global average. Alternatively shrink with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rPr>
                                    <m:t>𝑠𝑡𝑎𝑡𝑒</m:t>
                                  </m:r>
                                </m:sub>
                              </m:sSub>
                              <m:r>
                                <a:rPr lang="en-US" sz="1100" b="0" i="1" smtClean="0">
                                  <a:latin typeface="Cambria Math" panose="02040503050406030204" pitchFamily="18" charset="0"/>
                                </a:rPr>
                                <m:t>~ </m:t>
                              </m:r>
                              <m:r>
                                <a:rPr lang="en-US" sz="1100" b="0" i="1" smtClean="0">
                                  <a:latin typeface="Cambria Math" panose="02040503050406030204" pitchFamily="18" charset="0"/>
                                </a:rPr>
                                <m:t>𝐻𝑎𝑙𝑓𝐶𝑎</m:t>
                              </m:r>
                              <m:r>
                                <a:rPr lang="en-US" sz="1100" b="0" i="1" smtClean="0">
                                  <a:latin typeface="Cambria Math" panose="02040503050406030204" pitchFamily="18" charset="0"/>
                                </a:rPr>
                                <m:t>𝑢𝑐h𝑦</m:t>
                              </m:r>
                              <m:r>
                                <a:rPr lang="en-US" sz="1100" b="0" i="1" smtClean="0">
                                  <a:latin typeface="Cambria Math" panose="02040503050406030204" pitchFamily="18" charset="0"/>
                                </a:rPr>
                                <m:t>(1)</m:t>
                              </m:r>
                            </m:oMath>
                          </a14:m>
                          <a:r>
                            <a:rPr lang="en-US" sz="1100" dirty="0"/>
                            <a:t>.</a:t>
                          </a:r>
                        </a:p>
                      </a:txBody>
                      <a:tcPr/>
                    </a:tc>
                    <a:extLst>
                      <a:ext uri="{0D108BD9-81ED-4DB2-BD59-A6C34878D82A}">
                        <a16:rowId xmlns:a16="http://schemas.microsoft.com/office/drawing/2014/main" val="778713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ea typeface="Cambria Math" panose="02040503050406030204" pitchFamily="18" charset="0"/>
                                      </a:rPr>
                                      <m:t>𝑡</m:t>
                                    </m:r>
                                  </m:sub>
                                </m:sSub>
                              </m:oMath>
                            </m:oMathPara>
                          </a14:m>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Global temporal trend. Nationwide shifts such as reemergence, or shifts in dengue surveillance.</a:t>
                          </a:r>
                        </a:p>
                        <a:p>
                          <a:endParaRPr lang="en-US" sz="1100" dirty="0"/>
                        </a:p>
                      </a:txBody>
                      <a:tcPr/>
                    </a:tc>
                    <a:tc>
                      <a:txBody>
                        <a:bodyPr/>
                        <a:lstStyle/>
                        <a:p>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rPr>
                                    <m:t>𝑡</m:t>
                                  </m:r>
                                </m:sub>
                              </m:sSub>
                              <m:r>
                                <a:rPr lang="en-US" sz="1100" b="0" i="1" smtClean="0">
                                  <a:latin typeface="Cambria Math" panose="02040503050406030204" pitchFamily="18" charset="0"/>
                                </a:rPr>
                                <m:t>~</m:t>
                              </m:r>
                              <m:r>
                                <a:rPr lang="en-US" sz="1100" b="0" i="1" smtClean="0">
                                  <a:latin typeface="Cambria Math" panose="02040503050406030204" pitchFamily="18" charset="0"/>
                                </a:rPr>
                                <m:t>𝑁𝑜𝑟𝑚𝑎𝑙</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rPr>
                                    <m:t>𝑡</m:t>
                                  </m:r>
                                  <m:r>
                                    <a:rPr lang="en-US" sz="1100" b="0" i="1" smtClean="0">
                                      <a:latin typeface="Cambria Math" panose="02040503050406030204" pitchFamily="18" charset="0"/>
                                    </a:rPr>
                                    <m:t>−1</m:t>
                                  </m:r>
                                </m:sub>
                              </m:sSub>
                              <m:r>
                                <a:rPr lang="en-US" sz="1100" b="0" i="1" smtClean="0">
                                  <a:latin typeface="Cambria Math" panose="02040503050406030204" pitchFamily="18" charset="0"/>
                                </a:rPr>
                                <m:t>,</m:t>
                              </m:r>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rPr>
                                    <m:t>𝑡𝑖𝑚𝑒</m:t>
                                  </m:r>
                                </m:sub>
                                <m:sup>
                                  <m:r>
                                    <a:rPr lang="en-US" sz="1100" b="0" i="1" smtClean="0">
                                      <a:latin typeface="Cambria Math" panose="02040503050406030204" pitchFamily="18" charset="0"/>
                                    </a:rPr>
                                    <m:t>2</m:t>
                                  </m:r>
                                </m:sup>
                              </m:sSubSup>
                              <m:r>
                                <a:rPr lang="en-US" sz="1100" b="0" i="1" smtClean="0">
                                  <a:latin typeface="Cambria Math" panose="02040503050406030204" pitchFamily="18" charset="0"/>
                                </a:rPr>
                                <m:t>)</m:t>
                              </m:r>
                            </m:oMath>
                          </a14:m>
                          <a:r>
                            <a:rPr lang="en-US" sz="1100" dirty="0"/>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ea typeface="Cambria Math" panose="02040503050406030204" pitchFamily="18" charset="0"/>
                                    </a:rPr>
                                    <m:t>𝑡𝑖𝑚𝑒</m:t>
                                  </m:r>
                                </m:sub>
                              </m:sSub>
                              <m:r>
                                <a:rPr lang="en-US" sz="1100" b="0" i="1" smtClean="0">
                                  <a:latin typeface="Cambria Math" panose="02040503050406030204" pitchFamily="18" charset="0"/>
                                </a:rPr>
                                <m:t>~ </m:t>
                              </m:r>
                              <m:r>
                                <a:rPr lang="en-US" sz="1100" b="0" i="1" smtClean="0">
                                  <a:latin typeface="Cambria Math" panose="02040503050406030204" pitchFamily="18" charset="0"/>
                                </a:rPr>
                                <m:t>𝐻𝑎𝑙𝑓𝑛𝑜𝑟𝑚𝑎𝑙</m:t>
                              </m:r>
                              <m:r>
                                <a:rPr lang="en-US" sz="1100" b="0" i="1" smtClean="0">
                                  <a:latin typeface="Cambria Math" panose="02040503050406030204" pitchFamily="18" charset="0"/>
                                </a:rPr>
                                <m:t>(1)</m:t>
                              </m:r>
                            </m:oMath>
                          </a14:m>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RW(1) to guarantee overall temporal smoothness. RW(1) is used because AR(1) processes believe the effect "wanders" but ultimately doesn't drift forever (pulled back to a mean value </a:t>
                          </a:r>
                          <a:r>
                            <a:rPr lang="en-US" sz="1100" dirty="0">
                              <a:sym typeface="Wingdings" pitchFamily="2" charset="2"/>
                            </a:rPr>
                            <a:t> unnatural for serotypes).</a:t>
                          </a:r>
                          <a:endParaRPr lang="en-US" sz="1100" dirty="0"/>
                        </a:p>
                      </a:txBody>
                      <a:tcPr/>
                    </a:tc>
                    <a:extLst>
                      <a:ext uri="{0D108BD9-81ED-4DB2-BD59-A6C34878D82A}">
                        <a16:rowId xmlns:a16="http://schemas.microsoft.com/office/drawing/2014/main" val="1833295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a:solidFill>
                                          <a:srgbClr val="FF0000"/>
                                        </a:solidFill>
                                        <a:latin typeface="Cambria Math" panose="02040503050406030204" pitchFamily="18" charset="0"/>
                                        <a:ea typeface="Cambria Math" panose="02040503050406030204" pitchFamily="18" charset="0"/>
                                      </a:rPr>
                                      <m:t>𝛼</m:t>
                                    </m:r>
                                  </m:e>
                                  <m:sub>
                                    <m:r>
                                      <a:rPr lang="en-US" sz="1100" i="1">
                                        <a:solidFill>
                                          <a:srgbClr val="FF0000"/>
                                        </a:solidFill>
                                        <a:latin typeface="Cambria Math" panose="02040503050406030204" pitchFamily="18" charset="0"/>
                                      </a:rPr>
                                      <m:t>𝑠</m:t>
                                    </m:r>
                                    <m:r>
                                      <a:rPr lang="en-US" sz="1100" i="1">
                                        <a:solidFill>
                                          <a:srgbClr val="FF0000"/>
                                        </a:solidFill>
                                        <a:latin typeface="Cambria Math" panose="02040503050406030204" pitchFamily="18" charset="0"/>
                                      </a:rPr>
                                      <m:t>,</m:t>
                                    </m:r>
                                    <m:r>
                                      <a:rPr lang="en-US" sz="1100" i="1">
                                        <a:solidFill>
                                          <a:srgbClr val="FF0000"/>
                                        </a:solidFill>
                                        <a:latin typeface="Cambria Math" panose="02040503050406030204" pitchFamily="18" charset="0"/>
                                      </a:rPr>
                                      <m:t>𝑡</m:t>
                                    </m:r>
                                  </m:sub>
                                </m:sSub>
                              </m:oMath>
                            </m:oMathPara>
                          </a14:m>
                          <a:endParaRPr lang="en-US" sz="1100" dirty="0"/>
                        </a:p>
                      </a:txBody>
                      <a:tcPr/>
                    </a:tc>
                    <a:tc>
                      <a:txBody>
                        <a:bodyPr/>
                        <a:lstStyle/>
                        <a:p>
                          <a:r>
                            <a:rPr lang="en-US" sz="1100" dirty="0">
                              <a:solidFill>
                                <a:srgbClr val="FF0000"/>
                              </a:solidFill>
                            </a:rPr>
                            <a:t>State-time specific random effect. Excluded.</a:t>
                          </a:r>
                        </a:p>
                      </a:txBody>
                      <a:tcPr/>
                    </a:tc>
                    <a:tc>
                      <a:txBody>
                        <a:bodyPr/>
                        <a:lstStyle/>
                        <a:p>
                          <a:r>
                            <a:rPr lang="en-US" sz="1100" dirty="0">
                              <a:solidFill>
                                <a:srgbClr val="FF0000"/>
                              </a:solidFill>
                            </a:rPr>
                            <a:t>NA.</a:t>
                          </a:r>
                        </a:p>
                      </a:txBody>
                      <a:tcPr/>
                    </a:tc>
                    <a:tc>
                      <a:txBody>
                        <a:bodyPr/>
                        <a:lstStyle/>
                        <a:p>
                          <a:r>
                            <a:rPr lang="en-US" sz="1100" dirty="0">
                              <a:solidFill>
                                <a:srgbClr val="FF0000"/>
                              </a:solidFill>
                            </a:rPr>
                            <a:t>Large number of parameters resulting in overfitting.</a:t>
                          </a:r>
                        </a:p>
                      </a:txBody>
                      <a:tcPr/>
                    </a:tc>
                    <a:extLst>
                      <a:ext uri="{0D108BD9-81ED-4DB2-BD59-A6C34878D82A}">
                        <a16:rowId xmlns:a16="http://schemas.microsoft.com/office/drawing/2014/main" val="420349568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ea typeface="Cambria Math" panose="02040503050406030204" pitchFamily="18" charset="0"/>
                                      </a:rPr>
                                      <m:t>𝑖</m:t>
                                    </m:r>
                                  </m:sub>
                                </m:sSub>
                              </m:oMath>
                            </m:oMathPara>
                          </a14:m>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Serotype-specific baseline . Captures overall relative frequency (e.g., DENV-1 common, DENV-4 rare).</a:t>
                          </a:r>
                        </a:p>
                      </a:txBody>
                      <a:tcPr/>
                    </a:tc>
                    <a:tc>
                      <a:txBody>
                        <a:bodyPr/>
                        <a:lstStyle/>
                        <a:p>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ea typeface="Cambria Math" panose="02040503050406030204" pitchFamily="18" charset="0"/>
                                    </a:rPr>
                                    <m:t>𝑖</m:t>
                                  </m:r>
                                </m:sub>
                              </m:sSub>
                              <m:r>
                                <a:rPr lang="en-US" sz="1100" b="0" i="1" smtClean="0">
                                  <a:latin typeface="Cambria Math" panose="02040503050406030204" pitchFamily="18" charset="0"/>
                                </a:rPr>
                                <m:t> ~ </m:t>
                              </m:r>
                              <m:r>
                                <a:rPr lang="en-US" sz="1100" b="0" i="1" smtClean="0">
                                  <a:latin typeface="Cambria Math" panose="02040503050406030204" pitchFamily="18" charset="0"/>
                                </a:rPr>
                                <m:t>𝑁</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0,</m:t>
                                  </m:r>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ea typeface="Cambria Math" panose="02040503050406030204" pitchFamily="18" charset="0"/>
                                        </a:rPr>
                                        <m:t>𝑠𝑒𝑟𝑜</m:t>
                                      </m:r>
                                    </m:sub>
                                    <m:sup>
                                      <m:r>
                                        <a:rPr lang="en-US" sz="1100" b="0" i="1" smtClean="0">
                                          <a:latin typeface="Cambria Math" panose="02040503050406030204" pitchFamily="18" charset="0"/>
                                        </a:rPr>
                                        <m:t>2</m:t>
                                      </m:r>
                                    </m:sup>
                                  </m:sSubSup>
                                </m:e>
                              </m:d>
                            </m:oMath>
                          </a14:m>
                          <a:r>
                            <a:rPr lang="en-US" sz="1100" dirty="0"/>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rPr>
                                    <m:t>𝑠𝑒𝑟𝑜</m:t>
                                  </m:r>
                                </m:sub>
                              </m:sSub>
                              <m:r>
                                <a:rPr lang="en-US" sz="1100" b="0" i="1" smtClean="0">
                                  <a:latin typeface="Cambria Math" panose="02040503050406030204" pitchFamily="18" charset="0"/>
                                </a:rPr>
                                <m:t>~ </m:t>
                              </m:r>
                              <m:r>
                                <a:rPr lang="en-US" sz="1100" b="0" i="1" smtClean="0">
                                  <a:latin typeface="Cambria Math" panose="02040503050406030204" pitchFamily="18" charset="0"/>
                                </a:rPr>
                                <m:t>𝐻𝑎𝑙𝑓𝑛𝑜𝑟𝑚𝑎𝑙</m:t>
                              </m:r>
                              <m:r>
                                <a:rPr lang="en-US" sz="1100" b="0" i="1" smtClean="0">
                                  <a:latin typeface="Cambria Math" panose="02040503050406030204" pitchFamily="18" charset="0"/>
                                </a:rPr>
                                <m:t>(1)</m:t>
                              </m:r>
                            </m:oMath>
                          </a14:m>
                          <a:endParaRPr lang="en-US" sz="1100" dirty="0"/>
                        </a:p>
                      </a:txBody>
                      <a:tcPr/>
                    </a:tc>
                    <a:tc>
                      <a:txBody>
                        <a:bodyPr/>
                        <a:lstStyle/>
                        <a:p>
                          <a:r>
                            <a:rPr lang="en-US" sz="1100" dirty="0"/>
                            <a:t>Hierarchical shrinkage towards uniform fractions. </a:t>
                          </a:r>
                        </a:p>
                      </a:txBody>
                      <a:tcPr/>
                    </a:tc>
                    <a:extLst>
                      <a:ext uri="{0D108BD9-81ED-4DB2-BD59-A6C34878D82A}">
                        <a16:rowId xmlns:a16="http://schemas.microsoft.com/office/drawing/2014/main" val="250329197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𝛼</m:t>
                                    </m:r>
                                  </m:e>
                                  <m:sub>
                                    <m:r>
                                      <a:rPr lang="en-US" sz="1100" i="1">
                                        <a:solidFill>
                                          <a:schemeClr val="tx1"/>
                                        </a:solidFill>
                                        <a:latin typeface="Cambria Math" panose="02040503050406030204" pitchFamily="18" charset="0"/>
                                      </a:rPr>
                                      <m:t>𝑖</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𝑡</m:t>
                                    </m:r>
                                  </m:sub>
                                </m:sSub>
                              </m:oMath>
                            </m:oMathPara>
                          </a14:m>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Serotype-specific time trend.</a:t>
                          </a:r>
                          <a:endParaRPr lang="en-US" sz="1100" dirty="0"/>
                        </a:p>
                      </a:txBody>
                      <a:tcPr/>
                    </a:tc>
                    <a:tc>
                      <a:txBody>
                        <a:bodyPr/>
                        <a:lstStyle/>
                        <a:p>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ea typeface="Cambria Math" panose="02040503050406030204" pitchFamily="18" charset="0"/>
                                    </a:rPr>
                                    <m:t>𝑖</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rPr>
                                    <m:t>𝑡</m:t>
                                  </m:r>
                                </m:sub>
                              </m:sSub>
                              <m:r>
                                <a:rPr lang="en-US" sz="1100" b="0" i="1" smtClean="0">
                                  <a:latin typeface="Cambria Math" panose="02040503050406030204" pitchFamily="18" charset="0"/>
                                </a:rPr>
                                <m:t>~</m:t>
                              </m:r>
                              <m:r>
                                <a:rPr lang="en-US" sz="1100" b="0" i="1" smtClean="0">
                                  <a:latin typeface="Cambria Math" panose="02040503050406030204" pitchFamily="18" charset="0"/>
                                </a:rPr>
                                <m:t>𝑁𝑜𝑟𝑚𝑎𝑙</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ea typeface="Cambria Math" panose="02040503050406030204" pitchFamily="18" charset="0"/>
                                    </a:rPr>
                                    <m:t>𝑖</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−1</m:t>
                                  </m:r>
                                </m:sub>
                              </m:sSub>
                              <m:r>
                                <a:rPr lang="en-US" sz="1100" b="0" i="1" smtClean="0">
                                  <a:latin typeface="Cambria Math" panose="02040503050406030204" pitchFamily="18" charset="0"/>
                                </a:rPr>
                                <m:t>,</m:t>
                              </m:r>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ea typeface="Cambria Math" panose="02040503050406030204" pitchFamily="18" charset="0"/>
                                    </a:rPr>
                                    <m:t>𝑠𝑒𝑟𝑜</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rPr>
                                    <m:t>𝑡𝑖𝑚𝑒</m:t>
                                  </m:r>
                                </m:sub>
                                <m:sup>
                                  <m:r>
                                    <a:rPr lang="en-US" sz="1100" b="0" i="1" smtClean="0">
                                      <a:latin typeface="Cambria Math" panose="02040503050406030204" pitchFamily="18" charset="0"/>
                                    </a:rPr>
                                    <m:t>2</m:t>
                                  </m:r>
                                </m:sup>
                              </m:sSubSup>
                              <m:r>
                                <a:rPr lang="en-US" sz="1100" b="0" i="1" smtClean="0">
                                  <a:latin typeface="Cambria Math" panose="02040503050406030204" pitchFamily="18" charset="0"/>
                                </a:rPr>
                                <m:t>)</m:t>
                              </m:r>
                            </m:oMath>
                          </a14:m>
                          <a:r>
                            <a:rPr lang="en-US" sz="1100" dirty="0"/>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ea typeface="Cambria Math" panose="02040503050406030204" pitchFamily="18" charset="0"/>
                                    </a:rPr>
                                    <m:t>𝑠𝑒𝑟𝑜</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𝑡𝑖𝑚𝑒</m:t>
                                  </m:r>
                                </m:sub>
                              </m:sSub>
                              <m:r>
                                <a:rPr lang="en-US" sz="1100" b="0" i="1" smtClean="0">
                                  <a:latin typeface="Cambria Math" panose="02040503050406030204" pitchFamily="18" charset="0"/>
                                </a:rPr>
                                <m:t>~ </m:t>
                              </m:r>
                              <m:r>
                                <a:rPr lang="en-US" sz="1100" b="0" i="1" smtClean="0">
                                  <a:latin typeface="Cambria Math" panose="02040503050406030204" pitchFamily="18" charset="0"/>
                                </a:rPr>
                                <m:t>𝐻𝑎𝑙𝑓𝑛𝑜𝑟𝑚𝑎𝑙</m:t>
                              </m:r>
                              <m:r>
                                <a:rPr lang="en-US" sz="1100" b="0" i="1" smtClean="0">
                                  <a:latin typeface="Cambria Math" panose="02040503050406030204" pitchFamily="18" charset="0"/>
                                </a:rPr>
                                <m:t>(1)</m:t>
                              </m:r>
                            </m:oMath>
                          </a14:m>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RW(1) to guarantee overall temporal smoothness per serotype. Consider RW(2) if more smoothing is desired.</a:t>
                          </a:r>
                        </a:p>
                      </a:txBody>
                      <a:tcPr/>
                    </a:tc>
                    <a:extLst>
                      <a:ext uri="{0D108BD9-81ED-4DB2-BD59-A6C34878D82A}">
                        <a16:rowId xmlns:a16="http://schemas.microsoft.com/office/drawing/2014/main" val="266326674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𝛼</m:t>
                                    </m:r>
                                  </m:e>
                                  <m:sub>
                                    <m:r>
                                      <a:rPr lang="en-US" sz="1100" i="1">
                                        <a:latin typeface="Cambria Math" panose="02040503050406030204" pitchFamily="18" charset="0"/>
                                      </a:rPr>
                                      <m:t>𝑠</m:t>
                                    </m:r>
                                    <m:r>
                                      <a:rPr lang="en-US" sz="1100" i="1">
                                        <a:latin typeface="Cambria Math" panose="02040503050406030204" pitchFamily="18" charset="0"/>
                                      </a:rPr>
                                      <m:t>,</m:t>
                                    </m:r>
                                    <m:r>
                                      <a:rPr lang="en-US" sz="1100" i="1">
                                        <a:latin typeface="Cambria Math" panose="02040503050406030204" pitchFamily="18" charset="0"/>
                                      </a:rPr>
                                      <m:t>𝑖</m:t>
                                    </m:r>
                                  </m:sub>
                                </m:sSub>
                              </m:oMath>
                            </m:oMathPara>
                          </a14:m>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Serotype-specific deviation per state. Models subtype diffusion across states.</a:t>
                          </a:r>
                        </a:p>
                      </a:txBody>
                      <a:tcPr/>
                    </a:tc>
                    <a:tc>
                      <a:txBody>
                        <a:bodyPr/>
                        <a:lstStyle/>
                        <a:p>
                          <a:r>
                            <a:rPr lang="en-US" sz="1100" dirty="0"/>
                            <a:t> </a:t>
                          </a:r>
                          <a14:m>
                            <m:oMath xmlns:m="http://schemas.openxmlformats.org/officeDocument/2006/math">
                              <m:sSub>
                                <m:sSubPr>
                                  <m:ctrlPr>
                                    <a:rPr lang="en-US" sz="1100" i="1" smtClean="0">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𝛼</m:t>
                                  </m:r>
                                </m:e>
                                <m:sub>
                                  <m:r>
                                    <a:rPr lang="en-US" sz="1100" i="1">
                                      <a:latin typeface="Cambria Math" panose="02040503050406030204" pitchFamily="18" charset="0"/>
                                    </a:rPr>
                                    <m:t>𝑠</m:t>
                                  </m:r>
                                  <m:r>
                                    <a:rPr lang="en-US" sz="1100" i="1">
                                      <a:latin typeface="Cambria Math" panose="02040503050406030204" pitchFamily="18" charset="0"/>
                                    </a:rPr>
                                    <m:t>,</m:t>
                                  </m:r>
                                  <m:r>
                                    <a:rPr lang="en-US" sz="1100" i="1">
                                      <a:latin typeface="Cambria Math" panose="02040503050406030204" pitchFamily="18" charset="0"/>
                                    </a:rPr>
                                    <m:t>𝑖</m:t>
                                  </m:r>
                                </m:sub>
                              </m:sSub>
                              <m:r>
                                <a:rPr lang="en-US" sz="1100" b="0" i="1" smtClean="0">
                                  <a:latin typeface="Cambria Math" panose="02040503050406030204" pitchFamily="18" charset="0"/>
                                </a:rPr>
                                <m:t>~</m:t>
                              </m:r>
                              <m:r>
                                <a:rPr lang="en-US" sz="1100" b="0" i="1" smtClean="0">
                                  <a:latin typeface="Cambria Math" panose="02040503050406030204" pitchFamily="18" charset="0"/>
                                </a:rPr>
                                <m:t>𝐶𝐴𝑅</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𝜏</m:t>
                                  </m:r>
                                </m:e>
                                <m:sub>
                                  <m:r>
                                    <a:rPr lang="en-US" sz="1100" b="0" i="1" smtClean="0">
                                      <a:latin typeface="Cambria Math" panose="02040503050406030204" pitchFamily="18" charset="0"/>
                                    </a:rPr>
                                    <m:t>𝐶𝐴𝑅</m:t>
                                  </m:r>
                                </m:sub>
                              </m:sSub>
                              <m:r>
                                <a:rPr lang="en-US" sz="1100" b="0" i="1" smtClean="0">
                                  <a:latin typeface="Cambria Math" panose="02040503050406030204" pitchFamily="18" charset="0"/>
                                </a:rPr>
                                <m:t>, </m:t>
                              </m:r>
                              <m:r>
                                <a:rPr lang="en-US" sz="1100" b="0" i="1" smtClean="0">
                                  <a:latin typeface="Cambria Math" panose="02040503050406030204" pitchFamily="18" charset="0"/>
                                </a:rPr>
                                <m:t>𝑊</m:t>
                              </m:r>
                              <m:r>
                                <a:rPr lang="en-US" sz="1100" b="0" i="1" smtClean="0">
                                  <a:latin typeface="Cambria Math" panose="02040503050406030204" pitchFamily="18" charset="0"/>
                                </a:rPr>
                                <m:t>)</m:t>
                              </m:r>
                            </m:oMath>
                          </a14:m>
                          <a:endParaRPr lang="en-US" sz="1100" dirty="0"/>
                        </a:p>
                        <a:p>
                          <a:r>
                            <a:rPr lang="en-US" sz="1100" b="0" dirty="0"/>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𝑊</m:t>
                                  </m:r>
                                </m:e>
                                <m:sub>
                                  <m:r>
                                    <a:rPr lang="en-US" sz="1100" b="0" i="1" smtClean="0">
                                      <a:latin typeface="Cambria Math" panose="02040503050406030204" pitchFamily="18" charset="0"/>
                                    </a:rPr>
                                    <m:t>𝑠𝑟</m:t>
                                  </m:r>
                                </m:sub>
                              </m:sSub>
                              <m:r>
                                <a:rPr lang="en-US" sz="1100" b="0" i="1" smtClean="0">
                                  <a:latin typeface="Cambria Math" panose="02040503050406030204" pitchFamily="18" charset="0"/>
                                </a:rPr>
                                <m:t>=</m:t>
                              </m:r>
                              <m:r>
                                <a:rPr lang="en-US" sz="1100" b="0" i="1" smtClean="0">
                                  <a:latin typeface="Cambria Math" panose="02040503050406030204" pitchFamily="18" charset="0"/>
                                </a:rPr>
                                <m:t>𝑒𝑥𝑝</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m:t>
                                  </m:r>
                                  <m:f>
                                    <m:fPr>
                                      <m:type m:val="skw"/>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𝑑</m:t>
                                          </m:r>
                                        </m:e>
                                        <m:sub>
                                          <m:r>
                                            <a:rPr lang="en-US" sz="1100" b="0" i="1" smtClean="0">
                                              <a:latin typeface="Cambria Math" panose="02040503050406030204" pitchFamily="18" charset="0"/>
                                            </a:rPr>
                                            <m:t>𝑠𝑟</m:t>
                                          </m:r>
                                        </m:sub>
                                      </m:sSub>
                                    </m:num>
                                    <m:den>
                                      <m:r>
                                        <a:rPr lang="en-US" sz="1100" b="0" i="1" smtClean="0">
                                          <a:latin typeface="Cambria Math" panose="02040503050406030204" pitchFamily="18" charset="0"/>
                                          <a:ea typeface="Cambria Math" panose="02040503050406030204" pitchFamily="18" charset="0"/>
                                        </a:rPr>
                                        <m:t>𝜁</m:t>
                                      </m:r>
                                    </m:den>
                                  </m:f>
                                </m:e>
                              </m:d>
                            </m:oMath>
                          </a14:m>
                          <a:endParaRPr lang="en-US" sz="1100" dirty="0"/>
                        </a:p>
                        <a:p>
                          <a:r>
                            <a:rPr lang="en-US" sz="1100" dirty="0">
                              <a:ea typeface="Cambria Math" panose="02040503050406030204" pitchFamily="18" charset="0"/>
                            </a:rPr>
                            <a:t> </a:t>
                          </a:r>
                          <a14:m>
                            <m:oMath xmlns:m="http://schemas.openxmlformats.org/officeDocument/2006/math">
                              <m:r>
                                <a:rPr lang="en-US" sz="1100" i="1" smtClean="0">
                                  <a:latin typeface="Cambria Math" panose="02040503050406030204" pitchFamily="18" charset="0"/>
                                  <a:ea typeface="Cambria Math" panose="02040503050406030204" pitchFamily="18" charset="0"/>
                                </a:rPr>
                                <m:t>𝜁</m:t>
                              </m:r>
                              <m:r>
                                <a:rPr lang="en-US" sz="1100" b="0" i="1" smtClean="0">
                                  <a:latin typeface="Cambria Math" panose="02040503050406030204" pitchFamily="18" charset="0"/>
                                  <a:ea typeface="Cambria Math" panose="02040503050406030204" pitchFamily="18" charset="0"/>
                                </a:rPr>
                                <m:t> ~ </m:t>
                              </m:r>
                              <m:r>
                                <a:rPr lang="en-US" sz="1100" b="0" i="1" smtClean="0">
                                  <a:latin typeface="Cambria Math" panose="02040503050406030204" pitchFamily="18" charset="0"/>
                                  <a:ea typeface="Cambria Math" panose="02040503050406030204" pitchFamily="18" charset="0"/>
                                </a:rPr>
                                <m:t>𝐻𝑎𝑙𝑓𝑛𝑜𝑟𝑚𝑎𝑙</m:t>
                              </m:r>
                              <m:d>
                                <m:dPr>
                                  <m:ctrlPr>
                                    <a:rPr lang="en-US" sz="1100" b="0" i="1" smtClean="0">
                                      <a:latin typeface="Cambria Math" panose="02040503050406030204" pitchFamily="18" charset="0"/>
                                      <a:ea typeface="Cambria Math" panose="02040503050406030204" pitchFamily="18" charset="0"/>
                                    </a:rPr>
                                  </m:ctrlPr>
                                </m:dPr>
                                <m:e>
                                  <m:r>
                                    <a:rPr lang="en-US" sz="1100" b="0" i="1" smtClean="0">
                                      <a:latin typeface="Cambria Math" panose="02040503050406030204" pitchFamily="18" charset="0"/>
                                      <a:ea typeface="Cambria Math" panose="02040503050406030204" pitchFamily="18" charset="0"/>
                                    </a:rPr>
                                    <m:t>500</m:t>
                                  </m:r>
                                </m:e>
                              </m:d>
                            </m:oMath>
                          </a14:m>
                          <a:r>
                            <a:rPr lang="en-US" sz="1100" dirty="0"/>
                            <a:t> km</a:t>
                          </a:r>
                        </a:p>
                        <a:p>
                          <a:r>
                            <a:rPr lang="en-US" sz="1100" dirty="0"/>
                            <a:t> </a:t>
                          </a:r>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𝜏</m:t>
                                  </m:r>
                                </m:e>
                                <m:sub>
                                  <m:r>
                                    <a:rPr lang="en-US" sz="1100" b="0" i="1" smtClean="0">
                                      <a:latin typeface="Cambria Math" panose="02040503050406030204" pitchFamily="18" charset="0"/>
                                    </a:rPr>
                                    <m:t>𝐶𝐴𝑅</m:t>
                                  </m:r>
                                </m:sub>
                              </m:sSub>
                              <m:r>
                                <a:rPr lang="en-US" sz="1100" b="0" i="1" smtClean="0">
                                  <a:latin typeface="Cambria Math" panose="02040503050406030204" pitchFamily="18" charset="0"/>
                                </a:rPr>
                                <m:t> ~ </m:t>
                              </m:r>
                              <m:r>
                                <a:rPr lang="en-US" sz="1100" b="0" i="1" smtClean="0">
                                  <a:latin typeface="Cambria Math" panose="02040503050406030204" pitchFamily="18" charset="0"/>
                                </a:rPr>
                                <m:t>𝐻𝑎𝑙𝑓𝑛𝑜𝑟𝑚𝑎𝑙</m:t>
                              </m:r>
                              <m:r>
                                <a:rPr lang="en-US" sz="1100" b="0" i="1" smtClean="0">
                                  <a:latin typeface="Cambria Math" panose="02040503050406030204" pitchFamily="18" charset="0"/>
                                </a:rPr>
                                <m:t>(1)</m:t>
                              </m:r>
                            </m:oMath>
                          </a14:m>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CAR priors impart spatial smoothing for each serotype and helps recover subtype ratios in </a:t>
                          </a:r>
                          <a:r>
                            <a:rPr lang="en-US" sz="1100" dirty="0" err="1"/>
                            <a:t>undersampled</a:t>
                          </a:r>
                          <a:r>
                            <a:rPr lang="en-US" sz="1100" dirty="0"/>
                            <a:t> states.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877005892"/>
                      </a:ext>
                    </a:extLst>
                  </a:tr>
                </a:tbl>
              </a:graphicData>
            </a:graphic>
          </p:graphicFrame>
        </mc:Choice>
        <mc:Fallback>
          <p:graphicFrame>
            <p:nvGraphicFramePr>
              <p:cNvPr id="4" name="Table 3">
                <a:extLst>
                  <a:ext uri="{FF2B5EF4-FFF2-40B4-BE49-F238E27FC236}">
                    <a16:creationId xmlns:a16="http://schemas.microsoft.com/office/drawing/2014/main" id="{CD300882-0BDE-E0B4-C3DC-0AE90E2FC957}"/>
                  </a:ext>
                </a:extLst>
              </p:cNvPr>
              <p:cNvGraphicFramePr>
                <a:graphicFrameLocks noGrp="1"/>
              </p:cNvGraphicFramePr>
              <p:nvPr>
                <p:extLst>
                  <p:ext uri="{D42A27DB-BD31-4B8C-83A1-F6EECF244321}">
                    <p14:modId xmlns:p14="http://schemas.microsoft.com/office/powerpoint/2010/main" val="2997866056"/>
                  </p:ext>
                </p:extLst>
              </p:nvPr>
            </p:nvGraphicFramePr>
            <p:xfrm>
              <a:off x="838201" y="2202777"/>
              <a:ext cx="10770219" cy="4526471"/>
            </p:xfrm>
            <a:graphic>
              <a:graphicData uri="http://schemas.openxmlformats.org/drawingml/2006/table">
                <a:tbl>
                  <a:tblPr firstRow="1" bandRow="1">
                    <a:tableStyleId>{8EC20E35-A176-4012-BC5E-935CFFF8708E}</a:tableStyleId>
                  </a:tblPr>
                  <a:tblGrid>
                    <a:gridCol w="1770683">
                      <a:extLst>
                        <a:ext uri="{9D8B030D-6E8A-4147-A177-3AD203B41FA5}">
                          <a16:colId xmlns:a16="http://schemas.microsoft.com/office/drawing/2014/main" val="856661402"/>
                        </a:ext>
                      </a:extLst>
                    </a:gridCol>
                    <a:gridCol w="3614426">
                      <a:extLst>
                        <a:ext uri="{9D8B030D-6E8A-4147-A177-3AD203B41FA5}">
                          <a16:colId xmlns:a16="http://schemas.microsoft.com/office/drawing/2014/main" val="2580723857"/>
                        </a:ext>
                      </a:extLst>
                    </a:gridCol>
                    <a:gridCol w="2208104">
                      <a:extLst>
                        <a:ext uri="{9D8B030D-6E8A-4147-A177-3AD203B41FA5}">
                          <a16:colId xmlns:a16="http://schemas.microsoft.com/office/drawing/2014/main" val="503916494"/>
                        </a:ext>
                      </a:extLst>
                    </a:gridCol>
                    <a:gridCol w="3177006">
                      <a:extLst>
                        <a:ext uri="{9D8B030D-6E8A-4147-A177-3AD203B41FA5}">
                          <a16:colId xmlns:a16="http://schemas.microsoft.com/office/drawing/2014/main" val="3347038434"/>
                        </a:ext>
                      </a:extLst>
                    </a:gridCol>
                  </a:tblGrid>
                  <a:tr h="370840">
                    <a:tc>
                      <a:txBody>
                        <a:bodyPr/>
                        <a:lstStyle/>
                        <a:p>
                          <a:r>
                            <a:rPr lang="en-US" dirty="0"/>
                            <a:t>Random effect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Interpretation</a:t>
                          </a:r>
                        </a:p>
                      </a:txBody>
                      <a:tcPr/>
                    </a:tc>
                    <a:tc>
                      <a:txBody>
                        <a:bodyPr/>
                        <a:lstStyle/>
                        <a:p>
                          <a:r>
                            <a:rPr lang="en-US" dirty="0"/>
                            <a:t>Prior</a:t>
                          </a:r>
                        </a:p>
                      </a:txBody>
                      <a:tcPr/>
                    </a:tc>
                    <a:tc>
                      <a:txBody>
                        <a:bodyPr/>
                        <a:lstStyle/>
                        <a:p>
                          <a:r>
                            <a:rPr lang="en-US" dirty="0"/>
                            <a:t>Remarks</a:t>
                          </a:r>
                        </a:p>
                      </a:txBody>
                      <a:tcPr/>
                    </a:tc>
                    <a:extLst>
                      <a:ext uri="{0D108BD9-81ED-4DB2-BD59-A6C34878D82A}">
                        <a16:rowId xmlns:a16="http://schemas.microsoft.com/office/drawing/2014/main" val="248427515"/>
                      </a:ext>
                    </a:extLst>
                  </a:tr>
                  <a:tr h="370840">
                    <a:tc>
                      <a:txBody>
                        <a:bodyPr/>
                        <a:lstStyle/>
                        <a:p>
                          <a:endParaRPr lang="en-US"/>
                        </a:p>
                      </a:txBody>
                      <a:tcPr>
                        <a:blipFill>
                          <a:blip r:embed="rId3"/>
                          <a:stretch>
                            <a:fillRect l="-714" t="-106897" r="-507143" b="-106896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Global intercept </a:t>
                          </a:r>
                        </a:p>
                      </a:txBody>
                      <a:tcPr/>
                    </a:tc>
                    <a:tc>
                      <a:txBody>
                        <a:bodyPr/>
                        <a:lstStyle/>
                        <a:p>
                          <a:endParaRPr lang="en-US"/>
                        </a:p>
                      </a:txBody>
                      <a:tcPr>
                        <a:blipFill>
                          <a:blip r:embed="rId3"/>
                          <a:stretch>
                            <a:fillRect l="-242857" t="-106897" r="-143429" b="-1068966"/>
                          </a:stretch>
                        </a:blipFill>
                      </a:tcPr>
                    </a:tc>
                    <a:tc>
                      <a:txBody>
                        <a:bodyPr/>
                        <a:lstStyle/>
                        <a:p>
                          <a:r>
                            <a:rPr lang="en-US" sz="1100" dirty="0"/>
                            <a:t>Center around zero.</a:t>
                          </a:r>
                        </a:p>
                      </a:txBody>
                      <a:tcPr/>
                    </a:tc>
                    <a:extLst>
                      <a:ext uri="{0D108BD9-81ED-4DB2-BD59-A6C34878D82A}">
                        <a16:rowId xmlns:a16="http://schemas.microsoft.com/office/drawing/2014/main" val="865565704"/>
                      </a:ext>
                    </a:extLst>
                  </a:tr>
                  <a:tr h="594360">
                    <a:tc>
                      <a:txBody>
                        <a:bodyPr/>
                        <a:lstStyle/>
                        <a:p>
                          <a:endParaRPr lang="en-US"/>
                        </a:p>
                      </a:txBody>
                      <a:tcPr>
                        <a:blipFill>
                          <a:blip r:embed="rId3"/>
                          <a:stretch>
                            <a:fillRect l="-714" t="-127660" r="-507143" b="-559574"/>
                          </a:stretch>
                        </a:blipFill>
                      </a:tcPr>
                    </a:tc>
                    <a:tc>
                      <a:txBody>
                        <a:bodyPr/>
                        <a:lstStyle/>
                        <a:p>
                          <a:r>
                            <a:rPr lang="en-US" sz="1100" dirty="0"/>
                            <a:t>State-specific subtype prevalence. Captures long-term spatial heterogeneity, potentially correlated with infrastructure, ecology, etc. </a:t>
                          </a:r>
                        </a:p>
                      </a:txBody>
                      <a:tcPr/>
                    </a:tc>
                    <a:tc>
                      <a:txBody>
                        <a:bodyPr/>
                        <a:lstStyle/>
                        <a:p>
                          <a:endParaRPr lang="en-US"/>
                        </a:p>
                      </a:txBody>
                      <a:tcPr>
                        <a:blipFill>
                          <a:blip r:embed="rId3"/>
                          <a:stretch>
                            <a:fillRect l="-242857" t="-127660" r="-143429" b="-559574"/>
                          </a:stretch>
                        </a:blipFill>
                      </a:tcPr>
                    </a:tc>
                    <a:tc>
                      <a:txBody>
                        <a:bodyPr/>
                        <a:lstStyle/>
                        <a:p>
                          <a:endParaRPr lang="en-US"/>
                        </a:p>
                      </a:txBody>
                      <a:tcPr>
                        <a:blipFill>
                          <a:blip r:embed="rId3"/>
                          <a:stretch>
                            <a:fillRect l="-240000" t="-127660" r="-400" b="-559574"/>
                          </a:stretch>
                        </a:blipFill>
                      </a:tcPr>
                    </a:tc>
                    <a:extLst>
                      <a:ext uri="{0D108BD9-81ED-4DB2-BD59-A6C34878D82A}">
                        <a16:rowId xmlns:a16="http://schemas.microsoft.com/office/drawing/2014/main" val="77871356"/>
                      </a:ext>
                    </a:extLst>
                  </a:tr>
                  <a:tr h="929640">
                    <a:tc>
                      <a:txBody>
                        <a:bodyPr/>
                        <a:lstStyle/>
                        <a:p>
                          <a:endParaRPr lang="en-US"/>
                        </a:p>
                      </a:txBody>
                      <a:tcPr>
                        <a:blipFill>
                          <a:blip r:embed="rId3"/>
                          <a:stretch>
                            <a:fillRect l="-714" t="-144595" r="-507143" b="-25540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Global temporal trend. Nationwide shifts such as reemergence, or shifts in dengue surveillance.</a:t>
                          </a:r>
                        </a:p>
                        <a:p>
                          <a:endParaRPr lang="en-US" sz="1100" dirty="0"/>
                        </a:p>
                      </a:txBody>
                      <a:tcPr/>
                    </a:tc>
                    <a:tc>
                      <a:txBody>
                        <a:bodyPr/>
                        <a:lstStyle/>
                        <a:p>
                          <a:endParaRPr lang="en-US"/>
                        </a:p>
                      </a:txBody>
                      <a:tcPr>
                        <a:blipFill>
                          <a:blip r:embed="rId3"/>
                          <a:stretch>
                            <a:fillRect l="-242857" t="-144595" r="-143429" b="-255405"/>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RW(1) to guarantee overall temporal smoothness. RW(1) is used because AR(1) processes believe the effect "wanders" but ultimately doesn't drift forever (pulled back to a mean value </a:t>
                          </a:r>
                          <a:r>
                            <a:rPr lang="en-US" sz="1100" dirty="0">
                              <a:sym typeface="Wingdings" pitchFamily="2" charset="2"/>
                            </a:rPr>
                            <a:t> unnatural for serotypes).</a:t>
                          </a:r>
                          <a:endParaRPr lang="en-US" sz="1100" dirty="0"/>
                        </a:p>
                      </a:txBody>
                      <a:tcPr/>
                    </a:tc>
                    <a:extLst>
                      <a:ext uri="{0D108BD9-81ED-4DB2-BD59-A6C34878D82A}">
                        <a16:rowId xmlns:a16="http://schemas.microsoft.com/office/drawing/2014/main" val="183329585"/>
                      </a:ext>
                    </a:extLst>
                  </a:tr>
                  <a:tr h="426720">
                    <a:tc>
                      <a:txBody>
                        <a:bodyPr/>
                        <a:lstStyle/>
                        <a:p>
                          <a:endParaRPr lang="en-US"/>
                        </a:p>
                      </a:txBody>
                      <a:tcPr>
                        <a:blipFill>
                          <a:blip r:embed="rId3"/>
                          <a:stretch>
                            <a:fillRect l="-714" t="-548485" r="-507143" b="-472727"/>
                          </a:stretch>
                        </a:blipFill>
                      </a:tcPr>
                    </a:tc>
                    <a:tc>
                      <a:txBody>
                        <a:bodyPr/>
                        <a:lstStyle/>
                        <a:p>
                          <a:r>
                            <a:rPr lang="en-US" sz="1100" dirty="0">
                              <a:solidFill>
                                <a:srgbClr val="FF0000"/>
                              </a:solidFill>
                            </a:rPr>
                            <a:t>State-time specific random effect. Excluded.</a:t>
                          </a:r>
                        </a:p>
                      </a:txBody>
                      <a:tcPr/>
                    </a:tc>
                    <a:tc>
                      <a:txBody>
                        <a:bodyPr/>
                        <a:lstStyle/>
                        <a:p>
                          <a:r>
                            <a:rPr lang="en-US" sz="1100" dirty="0">
                              <a:solidFill>
                                <a:srgbClr val="FF0000"/>
                              </a:solidFill>
                            </a:rPr>
                            <a:t>NA.</a:t>
                          </a:r>
                        </a:p>
                      </a:txBody>
                      <a:tcPr/>
                    </a:tc>
                    <a:tc>
                      <a:txBody>
                        <a:bodyPr/>
                        <a:lstStyle/>
                        <a:p>
                          <a:r>
                            <a:rPr lang="en-US" sz="1100" dirty="0">
                              <a:solidFill>
                                <a:srgbClr val="FF0000"/>
                              </a:solidFill>
                            </a:rPr>
                            <a:t>Large number of parameters resulting in overfitting.</a:t>
                          </a:r>
                        </a:p>
                      </a:txBody>
                      <a:tcPr/>
                    </a:tc>
                    <a:extLst>
                      <a:ext uri="{0D108BD9-81ED-4DB2-BD59-A6C34878D82A}">
                        <a16:rowId xmlns:a16="http://schemas.microsoft.com/office/drawing/2014/main" val="4203495687"/>
                      </a:ext>
                    </a:extLst>
                  </a:tr>
                  <a:tr h="426720">
                    <a:tc>
                      <a:txBody>
                        <a:bodyPr/>
                        <a:lstStyle/>
                        <a:p>
                          <a:endParaRPr lang="en-US"/>
                        </a:p>
                      </a:txBody>
                      <a:tcPr>
                        <a:blipFill>
                          <a:blip r:embed="rId3"/>
                          <a:stretch>
                            <a:fillRect l="-714" t="-629412" r="-507143" b="-358824"/>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Serotype-specific baseline . Captures overall relative frequency (e.g., DENV-1 common, DENV-4 rare).</a:t>
                          </a:r>
                        </a:p>
                      </a:txBody>
                      <a:tcPr/>
                    </a:tc>
                    <a:tc>
                      <a:txBody>
                        <a:bodyPr/>
                        <a:lstStyle/>
                        <a:p>
                          <a:endParaRPr lang="en-US"/>
                        </a:p>
                      </a:txBody>
                      <a:tcPr>
                        <a:blipFill>
                          <a:blip r:embed="rId3"/>
                          <a:stretch>
                            <a:fillRect l="-242857" t="-629412" r="-143429" b="-358824"/>
                          </a:stretch>
                        </a:blipFill>
                      </a:tcPr>
                    </a:tc>
                    <a:tc>
                      <a:txBody>
                        <a:bodyPr/>
                        <a:lstStyle/>
                        <a:p>
                          <a:r>
                            <a:rPr lang="en-US" sz="1100" dirty="0"/>
                            <a:t>Hierarchical shrinkage towards uniform fractions. </a:t>
                          </a:r>
                        </a:p>
                      </a:txBody>
                      <a:tcPr/>
                    </a:tc>
                    <a:extLst>
                      <a:ext uri="{0D108BD9-81ED-4DB2-BD59-A6C34878D82A}">
                        <a16:rowId xmlns:a16="http://schemas.microsoft.com/office/drawing/2014/main" val="2503291971"/>
                      </a:ext>
                    </a:extLst>
                  </a:tr>
                  <a:tr h="594360">
                    <a:tc>
                      <a:txBody>
                        <a:bodyPr/>
                        <a:lstStyle/>
                        <a:p>
                          <a:endParaRPr lang="en-US"/>
                        </a:p>
                      </a:txBody>
                      <a:tcPr>
                        <a:blipFill>
                          <a:blip r:embed="rId3"/>
                          <a:stretch>
                            <a:fillRect l="-714" t="-527660" r="-507143" b="-159574"/>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Serotype-specific time trend.</a:t>
                          </a:r>
                          <a:endParaRPr lang="en-US" sz="1100" dirty="0"/>
                        </a:p>
                      </a:txBody>
                      <a:tcPr/>
                    </a:tc>
                    <a:tc>
                      <a:txBody>
                        <a:bodyPr/>
                        <a:lstStyle/>
                        <a:p>
                          <a:endParaRPr lang="en-US"/>
                        </a:p>
                      </a:txBody>
                      <a:tcPr>
                        <a:blipFill>
                          <a:blip r:embed="rId3"/>
                          <a:stretch>
                            <a:fillRect l="-242857" t="-527660" r="-143429" b="-15957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RW(1) to guarantee overall temporal smoothness per serotype. Consider RW(2) if more smoothing is desired.</a:t>
                          </a:r>
                        </a:p>
                      </a:txBody>
                      <a:tcPr/>
                    </a:tc>
                    <a:extLst>
                      <a:ext uri="{0D108BD9-81ED-4DB2-BD59-A6C34878D82A}">
                        <a16:rowId xmlns:a16="http://schemas.microsoft.com/office/drawing/2014/main" val="2663266745"/>
                      </a:ext>
                    </a:extLst>
                  </a:tr>
                  <a:tr h="812991">
                    <a:tc>
                      <a:txBody>
                        <a:bodyPr/>
                        <a:lstStyle/>
                        <a:p>
                          <a:endParaRPr lang="en-US"/>
                        </a:p>
                      </a:txBody>
                      <a:tcPr>
                        <a:blipFill>
                          <a:blip r:embed="rId3"/>
                          <a:stretch>
                            <a:fillRect l="-714" t="-460938" r="-507143" b="-17188"/>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Serotype-specific deviation per state. Models subtype diffusion across states.</a:t>
                          </a:r>
                        </a:p>
                      </a:txBody>
                      <a:tcPr/>
                    </a:tc>
                    <a:tc>
                      <a:txBody>
                        <a:bodyPr/>
                        <a:lstStyle/>
                        <a:p>
                          <a:endParaRPr lang="en-US"/>
                        </a:p>
                      </a:txBody>
                      <a:tcPr>
                        <a:blipFill>
                          <a:blip r:embed="rId3"/>
                          <a:stretch>
                            <a:fillRect l="-242857" t="-460938" r="-143429" b="-1718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CAR priors impart spatial smoothing for each serotype and helps recover subtype ratios in </a:t>
                          </a:r>
                          <a:r>
                            <a:rPr lang="en-US" sz="1100" dirty="0" err="1"/>
                            <a:t>undersampled</a:t>
                          </a:r>
                          <a:r>
                            <a:rPr lang="en-US" sz="1100" dirty="0"/>
                            <a:t> states.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877005892"/>
                      </a:ext>
                    </a:extLst>
                  </a:tr>
                </a:tbl>
              </a:graphicData>
            </a:graphic>
          </p:graphicFrame>
        </mc:Fallback>
      </mc:AlternateContent>
    </p:spTree>
    <p:extLst>
      <p:ext uri="{BB962C8B-B14F-4D97-AF65-F5344CB8AC3E}">
        <p14:creationId xmlns:p14="http://schemas.microsoft.com/office/powerpoint/2010/main" val="461508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B1EAD-06F2-7B47-B5D7-57D07FEE2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F4F3D-1A28-F5A8-70D4-67FD5ADB56D9}"/>
              </a:ext>
            </a:extLst>
          </p:cNvPr>
          <p:cNvSpPr>
            <a:spLocks noGrp="1"/>
          </p:cNvSpPr>
          <p:nvPr>
            <p:ph type="title"/>
          </p:nvPr>
        </p:nvSpPr>
        <p:spPr/>
        <p:txBody>
          <a:bodyPr/>
          <a:lstStyle/>
          <a:p>
            <a:r>
              <a:rPr lang="en-US" dirty="0"/>
              <a:t>Proposed correlations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696E8E-616D-2F4A-CF94-B98698334193}"/>
                  </a:ext>
                </a:extLst>
              </p:cNvPr>
              <p:cNvSpPr>
                <a:spLocks noGrp="1"/>
              </p:cNvSpPr>
              <p:nvPr>
                <p:ph idx="1"/>
              </p:nvPr>
            </p:nvSpPr>
            <p:spPr>
              <a:xfrm>
                <a:off x="838200" y="1524542"/>
                <a:ext cx="10515600" cy="4351338"/>
              </a:xfrm>
            </p:spPr>
            <p:txBody>
              <a:bodyPr>
                <a:normAutofit/>
              </a:bodyPr>
              <a:lstStyle/>
              <a:p>
                <a14:m>
                  <m:oMath xmlns:m="http://schemas.openxmlformats.org/officeDocument/2006/math">
                    <m:r>
                      <a:rPr lang="en-US" i="1" smtClean="0">
                        <a:latin typeface="Cambria Math" panose="02040503050406030204" pitchFamily="18" charset="0"/>
                      </a:rPr>
                      <m:t>𝑙𝑜𝑔𝑖𝑡</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𝛽</m:t>
                        </m:r>
                      </m:e>
                      <m:sub>
                        <m:r>
                          <a:rPr lang="en-US" i="1">
                            <a:solidFill>
                              <a:srgbClr val="FF0000"/>
                            </a:solidFill>
                            <a:latin typeface="Cambria Math" panose="02040503050406030204" pitchFamily="18" charset="0"/>
                          </a:rPr>
                          <m:t>𝑠</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a14:m>
                <a:r>
                  <a:rPr lang="en-US" dirty="0"/>
                  <a:t>.</a:t>
                </a:r>
              </a:p>
              <a:p>
                <a:endParaRPr lang="en-US" dirty="0"/>
              </a:p>
              <a:p>
                <a:pPr marL="0" indent="0">
                  <a:buNone/>
                </a:pPr>
                <a:endParaRPr lang="en-US" dirty="0">
                  <a:solidFill>
                    <a:schemeClr val="tx1"/>
                  </a:solidFill>
                </a:endParaRPr>
              </a:p>
              <a:p>
                <a:pPr marL="0" indent="0">
                  <a:buNone/>
                </a:pPr>
                <a:endParaRPr lang="en-US" dirty="0">
                  <a:solidFill>
                    <a:schemeClr val="tx1"/>
                  </a:solidFill>
                </a:endParaRP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E4696E8E-616D-2F4A-CF94-B98698334193}"/>
                  </a:ext>
                </a:extLst>
              </p:cNvPr>
              <p:cNvSpPr>
                <a:spLocks noGrp="1" noRot="1" noChangeAspect="1" noMove="1" noResize="1" noEditPoints="1" noAdjustHandles="1" noChangeArrowheads="1" noChangeShapeType="1" noTextEdit="1"/>
              </p:cNvSpPr>
              <p:nvPr>
                <p:ph idx="1"/>
              </p:nvPr>
            </p:nvSpPr>
            <p:spPr>
              <a:xfrm>
                <a:off x="838200" y="1524542"/>
                <a:ext cx="10515600" cy="4351338"/>
              </a:xfrm>
              <a:blipFill>
                <a:blip r:embed="rId3"/>
                <a:stretch>
                  <a:fillRect l="-1086" t="-157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81B670F3-8A18-8111-624D-C0D17D820474}"/>
                  </a:ext>
                </a:extLst>
              </p:cNvPr>
              <p:cNvGraphicFramePr>
                <a:graphicFrameLocks noGrp="1"/>
              </p:cNvGraphicFramePr>
              <p:nvPr>
                <p:extLst>
                  <p:ext uri="{D42A27DB-BD31-4B8C-83A1-F6EECF244321}">
                    <p14:modId xmlns:p14="http://schemas.microsoft.com/office/powerpoint/2010/main" val="2429962735"/>
                  </p:ext>
                </p:extLst>
              </p:nvPr>
            </p:nvGraphicFramePr>
            <p:xfrm>
              <a:off x="304801" y="2202777"/>
              <a:ext cx="11537794" cy="4129532"/>
            </p:xfrm>
            <a:graphic>
              <a:graphicData uri="http://schemas.openxmlformats.org/drawingml/2006/table">
                <a:tbl>
                  <a:tblPr firstRow="1" bandRow="1">
                    <a:tableStyleId>{8EC20E35-A176-4012-BC5E-935CFFF8708E}</a:tableStyleId>
                  </a:tblPr>
                  <a:tblGrid>
                    <a:gridCol w="1802961">
                      <a:extLst>
                        <a:ext uri="{9D8B030D-6E8A-4147-A177-3AD203B41FA5}">
                          <a16:colId xmlns:a16="http://schemas.microsoft.com/office/drawing/2014/main" val="856661402"/>
                        </a:ext>
                      </a:extLst>
                    </a:gridCol>
                    <a:gridCol w="3965936">
                      <a:extLst>
                        <a:ext uri="{9D8B030D-6E8A-4147-A177-3AD203B41FA5}">
                          <a16:colId xmlns:a16="http://schemas.microsoft.com/office/drawing/2014/main" val="2580723857"/>
                        </a:ext>
                      </a:extLst>
                    </a:gridCol>
                    <a:gridCol w="2181944">
                      <a:extLst>
                        <a:ext uri="{9D8B030D-6E8A-4147-A177-3AD203B41FA5}">
                          <a16:colId xmlns:a16="http://schemas.microsoft.com/office/drawing/2014/main" val="503916494"/>
                        </a:ext>
                      </a:extLst>
                    </a:gridCol>
                    <a:gridCol w="3586953">
                      <a:extLst>
                        <a:ext uri="{9D8B030D-6E8A-4147-A177-3AD203B41FA5}">
                          <a16:colId xmlns:a16="http://schemas.microsoft.com/office/drawing/2014/main" val="3347038434"/>
                        </a:ext>
                      </a:extLst>
                    </a:gridCol>
                  </a:tblGrid>
                  <a:tr h="370840">
                    <a:tc>
                      <a:txBody>
                        <a:bodyPr/>
                        <a:lstStyle/>
                        <a:p>
                          <a:r>
                            <a:rPr lang="en-US" dirty="0"/>
                            <a:t>Random effect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Interpretation</a:t>
                          </a:r>
                        </a:p>
                      </a:txBody>
                      <a:tcPr/>
                    </a:tc>
                    <a:tc>
                      <a:txBody>
                        <a:bodyPr/>
                        <a:lstStyle/>
                        <a:p>
                          <a:r>
                            <a:rPr lang="en-US" dirty="0"/>
                            <a:t>Prior</a:t>
                          </a:r>
                        </a:p>
                      </a:txBody>
                      <a:tcPr/>
                    </a:tc>
                    <a:tc>
                      <a:txBody>
                        <a:bodyPr/>
                        <a:lstStyle/>
                        <a:p>
                          <a:r>
                            <a:rPr lang="en-US" dirty="0"/>
                            <a:t>Remarks</a:t>
                          </a:r>
                        </a:p>
                      </a:txBody>
                      <a:tcPr/>
                    </a:tc>
                    <a:extLst>
                      <a:ext uri="{0D108BD9-81ED-4DB2-BD59-A6C34878D82A}">
                        <a16:rowId xmlns:a16="http://schemas.microsoft.com/office/drawing/2014/main" val="2484275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𝛽</m:t>
                                </m:r>
                              </m:oMath>
                            </m:oMathPara>
                          </a14:m>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Global intercept </a:t>
                          </a:r>
                        </a:p>
                      </a:txBody>
                      <a:tcPr/>
                    </a:tc>
                    <a:tc>
                      <a:txBody>
                        <a:bodyPr/>
                        <a:lstStyle/>
                        <a:p>
                          <a:r>
                            <a:rPr lang="en-US" sz="1100" dirty="0">
                              <a:ea typeface="Cambria Math" panose="02040503050406030204" pitchFamily="18" charset="0"/>
                            </a:rPr>
                            <a:t> </a:t>
                          </a:r>
                          <a14:m>
                            <m:oMath xmlns:m="http://schemas.openxmlformats.org/officeDocument/2006/math">
                              <m:r>
                                <a:rPr lang="en-US" sz="1100" i="1" smtClean="0">
                                  <a:latin typeface="Cambria Math" panose="02040503050406030204" pitchFamily="18" charset="0"/>
                                  <a:ea typeface="Cambria Math" panose="02040503050406030204" pitchFamily="18" charset="0"/>
                                </a:rPr>
                                <m:t>𝛽</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𝑁𝑜𝑟𝑚𝑎𝑙</m:t>
                              </m:r>
                              <m:r>
                                <a:rPr lang="en-US" sz="1100" b="0" i="1" smtClean="0">
                                  <a:latin typeface="Cambria Math" panose="02040503050406030204" pitchFamily="18" charset="0"/>
                                  <a:ea typeface="Cambria Math" panose="02040503050406030204" pitchFamily="18" charset="0"/>
                                </a:rPr>
                                <m:t>(−4,1)</m:t>
                              </m:r>
                            </m:oMath>
                          </a14:m>
                          <a:endParaRPr lang="en-US" sz="1100" dirty="0"/>
                        </a:p>
                      </a:txBody>
                      <a:tcPr/>
                    </a:tc>
                    <a:tc>
                      <a:txBody>
                        <a:bodyPr/>
                        <a:lstStyle/>
                        <a:p>
                          <a:r>
                            <a:rPr lang="en-US" sz="1100" dirty="0"/>
                            <a:t>Include the belief that the serotyping fraction fall in the range 0.5% - 5%. </a:t>
                          </a:r>
                        </a:p>
                      </a:txBody>
                      <a:tcPr/>
                    </a:tc>
                    <a:extLst>
                      <a:ext uri="{0D108BD9-81ED-4DB2-BD59-A6C34878D82A}">
                        <a16:rowId xmlns:a16="http://schemas.microsoft.com/office/drawing/2014/main" val="8655657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𝑠</m:t>
                                    </m:r>
                                  </m:sub>
                                </m:sSub>
                              </m:oMath>
                            </m:oMathPara>
                          </a14:m>
                          <a:endParaRPr lang="en-US" sz="1100" dirty="0"/>
                        </a:p>
                      </a:txBody>
                      <a:tcPr/>
                    </a:tc>
                    <a:tc>
                      <a:txBody>
                        <a:bodyPr/>
                        <a:lstStyle/>
                        <a:p>
                          <a:r>
                            <a:rPr lang="en-US" sz="1100" dirty="0"/>
                            <a:t>State-specific differences in serotype surveillance effort. </a:t>
                          </a:r>
                        </a:p>
                      </a:txBody>
                      <a:tcPr/>
                    </a:tc>
                    <a:tc>
                      <a:txBody>
                        <a:bodyPr/>
                        <a:lstStyle/>
                        <a:p>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rPr>
                                    <m:t>𝑠</m:t>
                                  </m:r>
                                </m:sub>
                              </m:sSub>
                              <m:r>
                                <a:rPr lang="en-US" sz="1100" b="0" i="1" smtClean="0">
                                  <a:latin typeface="Cambria Math" panose="02040503050406030204" pitchFamily="18" charset="0"/>
                                </a:rPr>
                                <m:t> ~ </m:t>
                              </m:r>
                              <m:r>
                                <a:rPr lang="en-US" sz="1100" b="0" i="1" smtClean="0">
                                  <a:latin typeface="Cambria Math" panose="02040503050406030204" pitchFamily="18" charset="0"/>
                                </a:rPr>
                                <m:t>𝐶𝐴𝑅</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𝜏</m:t>
                                  </m:r>
                                </m:e>
                                <m:sub>
                                  <m:r>
                                    <a:rPr lang="en-US" sz="1100" b="0" i="1" smtClean="0">
                                      <a:latin typeface="Cambria Math" panose="02040503050406030204" pitchFamily="18" charset="0"/>
                                    </a:rPr>
                                    <m:t>𝐶𝐴𝑅</m:t>
                                  </m:r>
                                </m:sub>
                              </m:sSub>
                              <m:r>
                                <a:rPr lang="en-US" sz="1100" b="0" i="1" smtClean="0">
                                  <a:latin typeface="Cambria Math" panose="02040503050406030204" pitchFamily="18" charset="0"/>
                                </a:rPr>
                                <m:t>,</m:t>
                              </m:r>
                              <m:r>
                                <a:rPr lang="en-US" sz="1100" b="0" i="1" smtClean="0">
                                  <a:latin typeface="Cambria Math" panose="02040503050406030204" pitchFamily="18" charset="0"/>
                                </a:rPr>
                                <m:t>𝑊</m:t>
                              </m:r>
                              <m:r>
                                <a:rPr lang="en-US" sz="1100" b="0" i="1" smtClean="0">
                                  <a:latin typeface="Cambria Math" panose="02040503050406030204" pitchFamily="18" charset="0"/>
                                </a:rPr>
                                <m:t>)</m:t>
                              </m:r>
                            </m:oMath>
                          </a14:m>
                          <a:r>
                            <a:rPr lang="en-US" sz="1100" dirty="0"/>
                            <a:t>, </a:t>
                          </a:r>
                        </a:p>
                        <a:p>
                          <a:r>
                            <a:rPr lang="en-US" sz="1100" b="0" dirty="0"/>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𝑊</m:t>
                                  </m:r>
                                </m:e>
                                <m:sub>
                                  <m:r>
                                    <a:rPr lang="en-US" sz="1100" b="0" i="1" smtClean="0">
                                      <a:latin typeface="Cambria Math" panose="02040503050406030204" pitchFamily="18" charset="0"/>
                                    </a:rPr>
                                    <m:t>𝑠𝑟</m:t>
                                  </m:r>
                                </m:sub>
                              </m:sSub>
                              <m:r>
                                <a:rPr lang="en-US" sz="1100" b="0" i="1" smtClean="0">
                                  <a:latin typeface="Cambria Math" panose="02040503050406030204" pitchFamily="18" charset="0"/>
                                </a:rPr>
                                <m:t>=</m:t>
                              </m:r>
                              <m:r>
                                <a:rPr lang="en-US" sz="1100" b="0" i="1" smtClean="0">
                                  <a:latin typeface="Cambria Math" panose="02040503050406030204" pitchFamily="18" charset="0"/>
                                </a:rPr>
                                <m:t>𝑒𝑥𝑝</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m:t>
                                  </m:r>
                                  <m:f>
                                    <m:fPr>
                                      <m:type m:val="skw"/>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𝑑</m:t>
                                          </m:r>
                                        </m:e>
                                        <m:sub>
                                          <m:r>
                                            <a:rPr lang="en-US" sz="1100" b="0" i="1" smtClean="0">
                                              <a:latin typeface="Cambria Math" panose="02040503050406030204" pitchFamily="18" charset="0"/>
                                            </a:rPr>
                                            <m:t>𝑠𝑟</m:t>
                                          </m:r>
                                        </m:sub>
                                      </m:sSub>
                                    </m:num>
                                    <m:den>
                                      <m:r>
                                        <a:rPr lang="en-US" sz="1100" b="0" i="1" smtClean="0">
                                          <a:latin typeface="Cambria Math" panose="02040503050406030204" pitchFamily="18" charset="0"/>
                                          <a:ea typeface="Cambria Math" panose="02040503050406030204" pitchFamily="18" charset="0"/>
                                        </a:rPr>
                                        <m:t>𝜁</m:t>
                                      </m:r>
                                    </m:den>
                                  </m:f>
                                </m:e>
                              </m:d>
                            </m:oMath>
                          </a14:m>
                          <a:endParaRPr lang="en-US" sz="1100" dirty="0"/>
                        </a:p>
                        <a:p>
                          <a:r>
                            <a:rPr lang="en-US" sz="1100" dirty="0">
                              <a:ea typeface="Cambria Math" panose="02040503050406030204" pitchFamily="18" charset="0"/>
                            </a:rPr>
                            <a:t> </a:t>
                          </a:r>
                          <a14:m>
                            <m:oMath xmlns:m="http://schemas.openxmlformats.org/officeDocument/2006/math">
                              <m:r>
                                <a:rPr lang="en-US" sz="1100" i="1" smtClean="0">
                                  <a:latin typeface="Cambria Math" panose="02040503050406030204" pitchFamily="18" charset="0"/>
                                  <a:ea typeface="Cambria Math" panose="02040503050406030204" pitchFamily="18" charset="0"/>
                                </a:rPr>
                                <m:t>𝜁</m:t>
                              </m:r>
                              <m:r>
                                <a:rPr lang="en-US" sz="1100" b="0" i="1" smtClean="0">
                                  <a:latin typeface="Cambria Math" panose="02040503050406030204" pitchFamily="18" charset="0"/>
                                  <a:ea typeface="Cambria Math" panose="02040503050406030204" pitchFamily="18" charset="0"/>
                                </a:rPr>
                                <m:t> ~ </m:t>
                              </m:r>
                              <m:r>
                                <a:rPr lang="en-US" sz="1100" b="0" i="1" smtClean="0">
                                  <a:latin typeface="Cambria Math" panose="02040503050406030204" pitchFamily="18" charset="0"/>
                                  <a:ea typeface="Cambria Math" panose="02040503050406030204" pitchFamily="18" charset="0"/>
                                </a:rPr>
                                <m:t>𝐻𝑎𝑙𝑓𝑛𝑜𝑟𝑚𝑎𝑙</m:t>
                              </m:r>
                              <m:d>
                                <m:dPr>
                                  <m:ctrlPr>
                                    <a:rPr lang="en-US" sz="1100" b="0" i="1" smtClean="0">
                                      <a:latin typeface="Cambria Math" panose="02040503050406030204" pitchFamily="18" charset="0"/>
                                      <a:ea typeface="Cambria Math" panose="02040503050406030204" pitchFamily="18" charset="0"/>
                                    </a:rPr>
                                  </m:ctrlPr>
                                </m:dPr>
                                <m:e>
                                  <m:r>
                                    <a:rPr lang="en-US" sz="1100" b="0" i="1" smtClean="0">
                                      <a:latin typeface="Cambria Math" panose="02040503050406030204" pitchFamily="18" charset="0"/>
                                      <a:ea typeface="Cambria Math" panose="02040503050406030204" pitchFamily="18" charset="0"/>
                                    </a:rPr>
                                    <m:t>500</m:t>
                                  </m:r>
                                </m:e>
                              </m:d>
                            </m:oMath>
                          </a14:m>
                          <a:r>
                            <a:rPr lang="en-US" sz="1100" dirty="0"/>
                            <a:t> km</a:t>
                          </a:r>
                        </a:p>
                        <a:p>
                          <a:r>
                            <a:rPr lang="en-US" sz="1100" dirty="0"/>
                            <a:t> </a:t>
                          </a:r>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𝜏</m:t>
                                  </m:r>
                                </m:e>
                                <m:sub>
                                  <m:r>
                                    <a:rPr lang="en-US" sz="1100" b="0" i="1" smtClean="0">
                                      <a:latin typeface="Cambria Math" panose="02040503050406030204" pitchFamily="18" charset="0"/>
                                    </a:rPr>
                                    <m:t>𝐶𝐴𝑅</m:t>
                                  </m:r>
                                </m:sub>
                              </m:sSub>
                              <m:r>
                                <a:rPr lang="en-US" sz="1100" b="0" i="1" smtClean="0">
                                  <a:latin typeface="Cambria Math" panose="02040503050406030204" pitchFamily="18" charset="0"/>
                                </a:rPr>
                                <m:t> ~ </m:t>
                              </m:r>
                              <m:r>
                                <a:rPr lang="en-US" sz="1100" b="0" i="1" smtClean="0">
                                  <a:latin typeface="Cambria Math" panose="02040503050406030204" pitchFamily="18" charset="0"/>
                                </a:rPr>
                                <m:t>𝐻𝑎𝑙𝑓𝑛𝑜𝑟𝑚𝑎𝑙</m:t>
                              </m:r>
                              <m:r>
                                <a:rPr lang="en-US" sz="1100" b="0" i="1" smtClean="0">
                                  <a:latin typeface="Cambria Math" panose="02040503050406030204" pitchFamily="18" charset="0"/>
                                </a:rPr>
                                <m:t>(1)</m:t>
                              </m:r>
                            </m:oMath>
                          </a14:m>
                          <a:endParaRPr lang="en-US" sz="1100" dirty="0"/>
                        </a:p>
                      </a:txBody>
                      <a:tcPr/>
                    </a:tc>
                    <a:tc>
                      <a:txBody>
                        <a:bodyPr/>
                        <a:lstStyle/>
                        <a:p>
                          <a:r>
                            <a:rPr lang="en-US" sz="1100" dirty="0"/>
                            <a:t>Modeled with a CAR prior to capture residual spatial correlations in surveillance efforts post-covariates.</a:t>
                          </a:r>
                        </a:p>
                      </a:txBody>
                      <a:tcPr/>
                    </a:tc>
                    <a:extLst>
                      <a:ext uri="{0D108BD9-81ED-4DB2-BD59-A6C34878D82A}">
                        <a16:rowId xmlns:a16="http://schemas.microsoft.com/office/drawing/2014/main" val="778713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𝑡</m:t>
                                    </m:r>
                                  </m:sub>
                                </m:sSub>
                              </m:oMath>
                            </m:oMathPara>
                          </a14:m>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Global temporal trend. Nationwide shifts in dengue surveillance efforts. Inclusion of discrete changepoints or (positive) drift may be necessary as serotyping efforts have been scaled up over time. </a:t>
                          </a:r>
                        </a:p>
                        <a:p>
                          <a:endParaRPr lang="en-US" sz="1100" dirty="0"/>
                        </a:p>
                      </a:txBody>
                      <a:tcPr/>
                    </a:tc>
                    <a:tc>
                      <a:txBody>
                        <a:bodyPr/>
                        <a:lstStyle/>
                        <a:p>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rPr>
                                    <m:t>𝑡</m:t>
                                  </m:r>
                                </m:sub>
                              </m:sSub>
                              <m:r>
                                <a:rPr lang="en-US" sz="1100" b="0" i="1" smtClean="0">
                                  <a:latin typeface="Cambria Math" panose="02040503050406030204" pitchFamily="18" charset="0"/>
                                </a:rPr>
                                <m:t>~</m:t>
                              </m:r>
                              <m:r>
                                <a:rPr lang="en-US" sz="1100" b="0" i="1" smtClean="0">
                                  <a:latin typeface="Cambria Math" panose="02040503050406030204" pitchFamily="18" charset="0"/>
                                </a:rPr>
                                <m:t>𝑁𝑜𝑟𝑚𝑎𝑙</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rPr>
                                    <m:t>𝑡</m:t>
                                  </m:r>
                                  <m:r>
                                    <a:rPr lang="en-US" sz="1100" b="0" i="1" smtClean="0">
                                      <a:latin typeface="Cambria Math" panose="02040503050406030204" pitchFamily="18" charset="0"/>
                                    </a:rPr>
                                    <m:t>−1</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𝜋</m:t>
                                  </m:r>
                                </m:e>
                                <m:sub>
                                  <m:r>
                                    <a:rPr lang="en-US" sz="1100" b="0" i="1" smtClean="0">
                                      <a:latin typeface="Cambria Math" panose="02040503050406030204" pitchFamily="18" charset="0"/>
                                    </a:rPr>
                                    <m:t>0</m:t>
                                  </m:r>
                                </m:sub>
                              </m:sSub>
                              <m:r>
                                <a:rPr lang="en-US" sz="1100" b="0" i="1" smtClean="0">
                                  <a:latin typeface="Cambria Math" panose="02040503050406030204" pitchFamily="18" charset="0"/>
                                  <a:ea typeface="Cambria Math" panose="02040503050406030204" pitchFamily="18" charset="0"/>
                                </a:rPr>
                                <m:t> + </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𝜋</m:t>
                                  </m:r>
                                </m:e>
                                <m:sub>
                                  <m:r>
                                    <a:rPr lang="en-US" sz="1100" b="0" i="1" smtClean="0">
                                      <a:latin typeface="Cambria Math" panose="02040503050406030204" pitchFamily="18" charset="0"/>
                                      <a:ea typeface="Cambria Math" panose="02040503050406030204" pitchFamily="18" charset="0"/>
                                    </a:rPr>
                                    <m:t>1</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𝜋</m:t>
                                  </m:r>
                                </m:e>
                                <m:sub>
                                  <m:r>
                                    <a:rPr lang="en-US" sz="1100" b="0" i="1" smtClean="0">
                                      <a:latin typeface="Cambria Math" panose="02040503050406030204" pitchFamily="18" charset="0"/>
                                      <a:ea typeface="Cambria Math" panose="02040503050406030204" pitchFamily="18" charset="0"/>
                                    </a:rPr>
                                    <m:t>0</m:t>
                                  </m:r>
                                </m:sub>
                              </m:sSub>
                              <m:r>
                                <a:rPr lang="en-US" sz="1100" b="0" i="1" smtClean="0">
                                  <a:latin typeface="Cambria Math" panose="02040503050406030204" pitchFamily="18" charset="0"/>
                                  <a:ea typeface="Cambria Math" panose="02040503050406030204" pitchFamily="18" charset="0"/>
                                </a:rPr>
                                <m:t>). </m:t>
                              </m:r>
                              <m:sSub>
                                <m:sSubPr>
                                  <m:ctrlPr>
                                    <a:rPr lang="en-US" sz="1100" b="0" i="1" smtClean="0">
                                      <a:latin typeface="Cambria Math" panose="02040503050406030204" pitchFamily="18" charset="0"/>
                                      <a:ea typeface="Cambria Math" panose="02040503050406030204" pitchFamily="18" charset="0"/>
                                    </a:rPr>
                                  </m:ctrlPr>
                                </m:sSubPr>
                                <m:e>
                                  <m:r>
                                    <a:rPr lang="en-US" sz="1100" b="1" i="1" smtClean="0">
                                      <a:latin typeface="Cambria Math" panose="02040503050406030204" pitchFamily="18" charset="0"/>
                                      <a:ea typeface="Cambria Math" panose="02040503050406030204" pitchFamily="18" charset="0"/>
                                    </a:rPr>
                                    <m:t>𝟏</m:t>
                                  </m:r>
                                </m:e>
                                <m:sub>
                                  <m:r>
                                    <a:rPr lang="en-US" sz="1100" b="0" i="1" smtClean="0">
                                      <a:latin typeface="Cambria Math" panose="02040503050406030204" pitchFamily="18" charset="0"/>
                                      <a:ea typeface="Cambria Math" panose="02040503050406030204" pitchFamily="18" charset="0"/>
                                    </a:rPr>
                                    <m:t>𝑡</m:t>
                                  </m:r>
                                  <m:r>
                                    <a:rPr lang="en-US" sz="1100" b="0" i="1" smtClean="0">
                                      <a:latin typeface="Cambria Math" panose="02040503050406030204" pitchFamily="18" charset="0"/>
                                      <a:ea typeface="Cambria Math" panose="02040503050406030204" pitchFamily="18" charset="0"/>
                                    </a:rPr>
                                    <m:t>&gt;</m:t>
                                  </m:r>
                                  <m:r>
                                    <a:rPr lang="en-US" sz="1100" b="0" i="1" smtClean="0">
                                      <a:latin typeface="Cambria Math" panose="02040503050406030204" pitchFamily="18" charset="0"/>
                                      <a:ea typeface="Cambria Math" panose="02040503050406030204" pitchFamily="18" charset="0"/>
                                    </a:rPr>
                                    <m:t>𝑡</m:t>
                                  </m:r>
                                  <m:r>
                                    <a:rPr lang="en-US" sz="1100" b="0" i="1" smtClean="0">
                                      <a:latin typeface="Cambria Math" panose="02040503050406030204" pitchFamily="18" charset="0"/>
                                      <a:ea typeface="Cambria Math" panose="02040503050406030204" pitchFamily="18" charset="0"/>
                                    </a:rPr>
                                    <m:t>_</m:t>
                                  </m:r>
                                  <m:r>
                                    <a:rPr lang="en-US" sz="1100" b="0" i="1" smtClean="0">
                                      <a:latin typeface="Cambria Math" panose="02040503050406030204" pitchFamily="18" charset="0"/>
                                      <a:ea typeface="Cambria Math" panose="02040503050406030204" pitchFamily="18" charset="0"/>
                                    </a:rPr>
                                    <m:t>𝑠𝑤𝑖𝑡𝑐h</m:t>
                                  </m:r>
                                </m:sub>
                              </m:sSub>
                              <m:r>
                                <a:rPr lang="en-US" sz="1100" b="0" i="1" smtClean="0">
                                  <a:latin typeface="Cambria Math" panose="02040503050406030204" pitchFamily="18" charset="0"/>
                                </a:rPr>
                                <m:t>,</m:t>
                              </m:r>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rPr>
                                    <m:t>𝑡𝑖𝑚𝑒</m:t>
                                  </m:r>
                                </m:sub>
                                <m:sup>
                                  <m:r>
                                    <a:rPr lang="en-US" sz="1100" b="0" i="1" smtClean="0">
                                      <a:latin typeface="Cambria Math" panose="02040503050406030204" pitchFamily="18" charset="0"/>
                                    </a:rPr>
                                    <m:t>2</m:t>
                                  </m:r>
                                </m:sup>
                              </m:sSubSup>
                              <m:r>
                                <a:rPr lang="en-US" sz="1100" b="0" i="1" smtClean="0">
                                  <a:latin typeface="Cambria Math" panose="02040503050406030204" pitchFamily="18" charset="0"/>
                                </a:rPr>
                                <m:t>)</m:t>
                              </m:r>
                            </m:oMath>
                          </a14:m>
                          <a:r>
                            <a:rPr lang="en-US" sz="1100" dirty="0"/>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ea typeface="Cambria Math" panose="02040503050406030204" pitchFamily="18" charset="0"/>
                                    </a:rPr>
                                    <m:t>𝑡𝑖𝑚𝑒</m:t>
                                  </m:r>
                                </m:sub>
                              </m:sSub>
                              <m:r>
                                <a:rPr lang="en-US" sz="1100" b="0" i="1" smtClean="0">
                                  <a:latin typeface="Cambria Math" panose="02040503050406030204" pitchFamily="18" charset="0"/>
                                </a:rPr>
                                <m:t>~ </m:t>
                              </m:r>
                              <m:r>
                                <a:rPr lang="en-US" sz="1100" b="0" i="1" smtClean="0">
                                  <a:latin typeface="Cambria Math" panose="02040503050406030204" pitchFamily="18" charset="0"/>
                                </a:rPr>
                                <m:t>𝐻𝑎𝑙𝑓𝑛𝑜𝑟𝑚𝑎𝑙</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1</m:t>
                                  </m:r>
                                </m:e>
                              </m:d>
                            </m:oMath>
                          </a14:m>
                          <a:endParaRPr lang="en-US" sz="1100" b="0" i="1" dirty="0">
                            <a:latin typeface="Cambria Math" panose="02040503050406030204" pitchFamily="18" charset="0"/>
                          </a:endParaRPr>
                        </a:p>
                        <a:p>
                          <a:r>
                            <a:rPr lang="en-US" sz="1100" b="0" dirty="0">
                              <a:ea typeface="Cambria Math" panose="02040503050406030204" pitchFamily="18" charset="0"/>
                            </a:rPr>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𝜋</m:t>
                                  </m:r>
                                </m:e>
                                <m:sub>
                                  <m:r>
                                    <a:rPr lang="en-US" sz="1100" b="0" i="1" smtClean="0">
                                      <a:latin typeface="Cambria Math" panose="02040503050406030204" pitchFamily="18" charset="0"/>
                                    </a:rPr>
                                    <m:t>0</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𝜋</m:t>
                                  </m:r>
                                </m:e>
                                <m:sub>
                                  <m:r>
                                    <a:rPr lang="en-US" sz="1100" b="0" i="1" smtClean="0">
                                      <a:latin typeface="Cambria Math" panose="02040503050406030204" pitchFamily="18" charset="0"/>
                                      <a:ea typeface="Cambria Math" panose="02040503050406030204" pitchFamily="18" charset="0"/>
                                    </a:rPr>
                                    <m:t>1</m:t>
                                  </m:r>
                                </m:sub>
                              </m:sSub>
                              <m:r>
                                <a:rPr lang="en-US" sz="1100" b="0" i="1" smtClean="0">
                                  <a:latin typeface="Cambria Math" panose="02040503050406030204" pitchFamily="18" charset="0"/>
                                </a:rPr>
                                <m:t>~ </m:t>
                              </m:r>
                              <m:r>
                                <a:rPr lang="en-US" sz="1100" b="0" i="1" smtClean="0">
                                  <a:latin typeface="Cambria Math" panose="02040503050406030204" pitchFamily="18" charset="0"/>
                                </a:rPr>
                                <m:t>𝑁𝑜𝑟𝑚𝑎𝑙</m:t>
                              </m:r>
                              <m:r>
                                <a:rPr lang="en-US" sz="1100" b="0" i="1" smtClean="0">
                                  <a:latin typeface="Cambria Math" panose="02040503050406030204" pitchFamily="18" charset="0"/>
                                </a:rPr>
                                <m:t>(</m:t>
                              </m:r>
                              <m:r>
                                <a:rPr lang="en-US" sz="1100" b="0" i="1" smtClean="0">
                                  <a:latin typeface="Cambria Math" panose="02040503050406030204" pitchFamily="18" charset="0"/>
                                </a:rPr>
                                <m:t>0, 0.01</m:t>
                              </m:r>
                              <m:r>
                                <a:rPr lang="en-US" sz="1100" b="0" i="1" smtClean="0">
                                  <a:latin typeface="Cambria Math" panose="02040503050406030204" pitchFamily="18" charset="0"/>
                                </a:rPr>
                                <m:t>)</m:t>
                              </m:r>
                            </m:oMath>
                          </a14:m>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RW(1) with baseline drift </a:t>
                          </a:r>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𝜋</m:t>
                                  </m:r>
                                </m:e>
                                <m:sub>
                                  <m:r>
                                    <a:rPr lang="en-US" sz="1100" b="0" i="1" smtClean="0">
                                      <a:latin typeface="Cambria Math" panose="02040503050406030204" pitchFamily="18" charset="0"/>
                                    </a:rPr>
                                    <m:t>0</m:t>
                                  </m:r>
                                </m:sub>
                              </m:sSub>
                            </m:oMath>
                          </a14:m>
                          <a:r>
                            <a:rPr lang="en-US" sz="1100" dirty="0"/>
                            <a:t>, switching to drift </a:t>
                          </a:r>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𝜋</m:t>
                                  </m:r>
                                </m:e>
                                <m:sub>
                                  <m:r>
                                    <a:rPr lang="en-US" sz="1100" b="0" i="1" smtClean="0">
                                      <a:latin typeface="Cambria Math" panose="02040503050406030204" pitchFamily="18" charset="0"/>
                                    </a:rPr>
                                    <m:t>1</m:t>
                                  </m:r>
                                </m:sub>
                              </m:sSub>
                            </m:oMath>
                          </a14:m>
                          <a:r>
                            <a:rPr lang="en-US" sz="1100" baseline="0" dirty="0"/>
                            <a:t> after </a:t>
                          </a:r>
                          <a14:m>
                            <m:oMath xmlns:m="http://schemas.openxmlformats.org/officeDocument/2006/math">
                              <m:sSub>
                                <m:sSubPr>
                                  <m:ctrlPr>
                                    <a:rPr lang="en-US" sz="1100" i="1" baseline="0" smtClean="0">
                                      <a:latin typeface="Cambria Math" panose="02040503050406030204" pitchFamily="18" charset="0"/>
                                    </a:rPr>
                                  </m:ctrlPr>
                                </m:sSubPr>
                                <m:e>
                                  <m:r>
                                    <a:rPr lang="en-US" sz="1100" b="0" i="1" baseline="0" smtClean="0">
                                      <a:latin typeface="Cambria Math" panose="02040503050406030204" pitchFamily="18" charset="0"/>
                                    </a:rPr>
                                    <m:t>𝑡</m:t>
                                  </m:r>
                                </m:e>
                                <m:sub>
                                  <m:r>
                                    <a:rPr lang="en-US" sz="1100" b="0" i="1" baseline="0" smtClean="0">
                                      <a:latin typeface="Cambria Math" panose="02040503050406030204" pitchFamily="18" charset="0"/>
                                    </a:rPr>
                                    <m:t>𝑠𝑤𝑖𝑡𝑐h</m:t>
                                  </m:r>
                                </m:sub>
                              </m:sSub>
                            </m:oMath>
                          </a14:m>
                          <a:r>
                            <a:rPr lang="en-US" sz="1100" dirty="0"/>
                            <a:t>.  Both</a:t>
                          </a:r>
                          <a:r>
                            <a:rPr lang="en-US" sz="1100" baseline="0" dirty="0"/>
                            <a:t> drift terms are</a:t>
                          </a:r>
                          <a:r>
                            <a:rPr lang="en-US" sz="1100" dirty="0"/>
                            <a:t> shrunk to zero in the absence of convincing evidence.</a:t>
                          </a:r>
                        </a:p>
                      </a:txBody>
                      <a:tcPr/>
                    </a:tc>
                    <a:extLst>
                      <a:ext uri="{0D108BD9-81ED-4DB2-BD59-A6C34878D82A}">
                        <a16:rowId xmlns:a16="http://schemas.microsoft.com/office/drawing/2014/main" val="1833295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i="1">
                                        <a:solidFill>
                                          <a:srgbClr val="FF0000"/>
                                        </a:solidFill>
                                        <a:latin typeface="Cambria Math" panose="02040503050406030204" pitchFamily="18" charset="0"/>
                                      </a:rPr>
                                      <m:t>𝑠</m:t>
                                    </m:r>
                                    <m:r>
                                      <a:rPr lang="en-US" sz="1100" i="1">
                                        <a:solidFill>
                                          <a:srgbClr val="FF0000"/>
                                        </a:solidFill>
                                        <a:latin typeface="Cambria Math" panose="02040503050406030204" pitchFamily="18" charset="0"/>
                                      </a:rPr>
                                      <m:t>,</m:t>
                                    </m:r>
                                    <m:r>
                                      <a:rPr lang="en-US" sz="1100" i="1">
                                        <a:solidFill>
                                          <a:srgbClr val="FF0000"/>
                                        </a:solidFill>
                                        <a:latin typeface="Cambria Math" panose="02040503050406030204" pitchFamily="18" charset="0"/>
                                      </a:rPr>
                                      <m:t>𝑡</m:t>
                                    </m:r>
                                  </m:sub>
                                </m:sSub>
                              </m:oMath>
                            </m:oMathPara>
                          </a14:m>
                          <a:endParaRPr lang="en-US" sz="1100" dirty="0"/>
                        </a:p>
                      </a:txBody>
                      <a:tcPr/>
                    </a:tc>
                    <a:tc>
                      <a:txBody>
                        <a:bodyPr/>
                        <a:lstStyle/>
                        <a:p>
                          <a:r>
                            <a:rPr lang="en-US" sz="1100" dirty="0">
                              <a:solidFill>
                                <a:srgbClr val="FF0000"/>
                              </a:solidFill>
                            </a:rPr>
                            <a:t>State-time specific random effect.</a:t>
                          </a:r>
                        </a:p>
                      </a:txBody>
                      <a:tcPr/>
                    </a:tc>
                    <a:tc>
                      <a:txBody>
                        <a:bodyPr/>
                        <a:lstStyle/>
                        <a:p>
                          <a:r>
                            <a:rPr lang="en-US" sz="1100" dirty="0">
                              <a:solidFill>
                                <a:srgbClr val="FF0000"/>
                              </a:solidFill>
                            </a:rPr>
                            <a:t>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𝑠</m:t>
                                  </m:r>
                                  <m:r>
                                    <a:rPr lang="en-US" sz="1100" b="0" i="1" smtClean="0">
                                      <a:solidFill>
                                        <a:srgbClr val="FF0000"/>
                                      </a:solidFill>
                                      <a:latin typeface="Cambria Math" panose="02040503050406030204" pitchFamily="18" charset="0"/>
                                    </a:rPr>
                                    <m:t>,</m:t>
                                  </m:r>
                                  <m:r>
                                    <a:rPr lang="en-US" sz="1100" b="0" i="1" smtClean="0">
                                      <a:solidFill>
                                        <a:srgbClr val="FF0000"/>
                                      </a:solidFill>
                                      <a:latin typeface="Cambria Math" panose="02040503050406030204" pitchFamily="18" charset="0"/>
                                    </a:rPr>
                                    <m:t>𝑡</m:t>
                                  </m:r>
                                </m:sub>
                              </m:sSub>
                              <m:r>
                                <a:rPr lang="en-US" sz="1100" b="0" i="1" smtClean="0">
                                  <a:solidFill>
                                    <a:srgbClr val="FF0000"/>
                                  </a:solidFill>
                                  <a:latin typeface="Cambria Math" panose="02040503050406030204" pitchFamily="18" charset="0"/>
                                </a:rPr>
                                <m:t>~</m:t>
                              </m:r>
                              <m:r>
                                <a:rPr lang="en-US" sz="1100" b="0" i="1" smtClean="0">
                                  <a:solidFill>
                                    <a:srgbClr val="FF0000"/>
                                  </a:solidFill>
                                  <a:latin typeface="Cambria Math" panose="02040503050406030204" pitchFamily="18" charset="0"/>
                                </a:rPr>
                                <m:t>𝑁𝑜𝑟𝑚𝑎𝑙</m:t>
                              </m:r>
                              <m:r>
                                <a:rPr lang="en-US" sz="1100" b="0" i="1" smtClean="0">
                                  <a:solidFill>
                                    <a:srgbClr val="FF0000"/>
                                  </a:solidFill>
                                  <a:latin typeface="Cambria Math" panose="02040503050406030204" pitchFamily="18" charset="0"/>
                                </a:rPr>
                                <m:t>(0,</m:t>
                              </m:r>
                              <m:sSubSup>
                                <m:sSubSupPr>
                                  <m:ctrlPr>
                                    <a:rPr lang="en-US" sz="1100" b="0" i="1" smtClean="0">
                                      <a:solidFill>
                                        <a:srgbClr val="FF0000"/>
                                      </a:solidFill>
                                      <a:latin typeface="Cambria Math" panose="02040503050406030204" pitchFamily="18" charset="0"/>
                                    </a:rPr>
                                  </m:ctrlPr>
                                </m:sSubSupPr>
                                <m:e>
                                  <m:r>
                                    <a:rPr lang="en-US" sz="1100" b="0" i="1" smtClean="0">
                                      <a:solidFill>
                                        <a:srgbClr val="FF0000"/>
                                      </a:solidFill>
                                      <a:latin typeface="Cambria Math" panose="02040503050406030204" pitchFamily="18" charset="0"/>
                                      <a:ea typeface="Cambria Math" panose="02040503050406030204" pitchFamily="18" charset="0"/>
                                    </a:rPr>
                                    <m:t>𝜎</m:t>
                                  </m:r>
                                </m:e>
                                <m:sub>
                                  <m:r>
                                    <a:rPr lang="en-US" sz="1100" b="0" i="1" smtClean="0">
                                      <a:solidFill>
                                        <a:srgbClr val="FF0000"/>
                                      </a:solidFill>
                                      <a:latin typeface="Cambria Math" panose="02040503050406030204" pitchFamily="18" charset="0"/>
                                    </a:rPr>
                                    <m:t>𝑠</m:t>
                                  </m:r>
                                  <m:r>
                                    <a:rPr lang="en-US" sz="1100" b="0" i="1" smtClean="0">
                                      <a:solidFill>
                                        <a:srgbClr val="FF0000"/>
                                      </a:solidFill>
                                      <a:latin typeface="Cambria Math" panose="02040503050406030204" pitchFamily="18" charset="0"/>
                                    </a:rPr>
                                    <m:t>,</m:t>
                                  </m:r>
                                  <m:r>
                                    <a:rPr lang="en-US" sz="1100" b="0" i="1" smtClean="0">
                                      <a:solidFill>
                                        <a:srgbClr val="FF0000"/>
                                      </a:solidFill>
                                      <a:latin typeface="Cambria Math" panose="02040503050406030204" pitchFamily="18" charset="0"/>
                                    </a:rPr>
                                    <m:t>𝑡</m:t>
                                  </m:r>
                                </m:sub>
                                <m:sup>
                                  <m:r>
                                    <a:rPr lang="en-US" sz="1100" b="0" i="1" smtClean="0">
                                      <a:solidFill>
                                        <a:srgbClr val="FF0000"/>
                                      </a:solidFill>
                                      <a:latin typeface="Cambria Math" panose="02040503050406030204" pitchFamily="18" charset="0"/>
                                    </a:rPr>
                                    <m:t>2</m:t>
                                  </m:r>
                                </m:sup>
                              </m:sSubSup>
                              <m:r>
                                <a:rPr lang="en-US" sz="1100" b="0" i="1" smtClean="0">
                                  <a:solidFill>
                                    <a:srgbClr val="FF0000"/>
                                  </a:solidFill>
                                  <a:latin typeface="Cambria Math" panose="02040503050406030204" pitchFamily="18" charset="0"/>
                                </a:rPr>
                                <m:t>)</m:t>
                              </m:r>
                            </m:oMath>
                          </a14:m>
                          <a:endParaRPr lang="en-US" sz="11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𝜎</m:t>
                                  </m:r>
                                </m:e>
                                <m:sub>
                                  <m:r>
                                    <a:rPr lang="en-US" sz="1100" b="0" i="1" smtClean="0">
                                      <a:solidFill>
                                        <a:srgbClr val="FF0000"/>
                                      </a:solidFill>
                                      <a:latin typeface="Cambria Math" panose="02040503050406030204" pitchFamily="18" charset="0"/>
                                      <a:ea typeface="Cambria Math" panose="02040503050406030204" pitchFamily="18" charset="0"/>
                                    </a:rPr>
                                    <m:t>𝑠</m:t>
                                  </m:r>
                                  <m:r>
                                    <a:rPr lang="en-US" sz="1100" b="0" i="1" smtClean="0">
                                      <a:solidFill>
                                        <a:srgbClr val="FF0000"/>
                                      </a:solidFill>
                                      <a:latin typeface="Cambria Math" panose="02040503050406030204" pitchFamily="18" charset="0"/>
                                      <a:ea typeface="Cambria Math" panose="02040503050406030204" pitchFamily="18" charset="0"/>
                                    </a:rPr>
                                    <m:t>,</m:t>
                                  </m:r>
                                  <m:r>
                                    <a:rPr lang="en-US" sz="1100" b="0" i="1" smtClean="0">
                                      <a:solidFill>
                                        <a:srgbClr val="FF0000"/>
                                      </a:solidFill>
                                      <a:latin typeface="Cambria Math" panose="02040503050406030204" pitchFamily="18" charset="0"/>
                                      <a:ea typeface="Cambria Math" panose="02040503050406030204" pitchFamily="18" charset="0"/>
                                    </a:rPr>
                                    <m:t>𝑡</m:t>
                                  </m:r>
                                </m:sub>
                              </m:sSub>
                              <m:r>
                                <a:rPr lang="en-US" sz="1100" b="0" i="1" smtClean="0">
                                  <a:solidFill>
                                    <a:srgbClr val="FF0000"/>
                                  </a:solidFill>
                                  <a:latin typeface="Cambria Math" panose="02040503050406030204" pitchFamily="18" charset="0"/>
                                </a:rPr>
                                <m:t>~ </m:t>
                              </m:r>
                              <m:r>
                                <a:rPr lang="en-US" sz="1100" b="0" i="1" smtClean="0">
                                  <a:solidFill>
                                    <a:srgbClr val="FF0000"/>
                                  </a:solidFill>
                                  <a:latin typeface="Cambria Math" panose="02040503050406030204" pitchFamily="18" charset="0"/>
                                </a:rPr>
                                <m:t>𝐻𝑎𝑙𝑓𝑛𝑜𝑟𝑚𝑎𝑙</m:t>
                              </m:r>
                              <m:r>
                                <a:rPr lang="en-US" sz="1100" b="0" i="1" smtClean="0">
                                  <a:solidFill>
                                    <a:srgbClr val="FF0000"/>
                                  </a:solidFill>
                                  <a:latin typeface="Cambria Math" panose="02040503050406030204" pitchFamily="18" charset="0"/>
                                </a:rPr>
                                <m:t>(0.1)</m:t>
                              </m:r>
                            </m:oMath>
                          </a14:m>
                          <a:endParaRPr lang="en-US" sz="1100" dirty="0"/>
                        </a:p>
                      </a:txBody>
                      <a:tcPr/>
                    </a:tc>
                    <a:tc>
                      <a:txBody>
                        <a:bodyPr/>
                        <a:lstStyle/>
                        <a:p>
                          <a:r>
                            <a:rPr lang="en-US" sz="1100" dirty="0">
                              <a:solidFill>
                                <a:srgbClr val="FF0000"/>
                              </a:solidFill>
                            </a:rPr>
                            <a:t>Only include with strong shrinkage if model fits poorly without it.</a:t>
                          </a:r>
                        </a:p>
                      </a:txBody>
                      <a:tcPr/>
                    </a:tc>
                    <a:extLst>
                      <a:ext uri="{0D108BD9-81ED-4DB2-BD59-A6C34878D82A}">
                        <a16:rowId xmlns:a16="http://schemas.microsoft.com/office/drawing/2014/main" val="4203495687"/>
                      </a:ext>
                    </a:extLst>
                  </a:tr>
                  <a:tr h="370840">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100" i="1" smtClean="0">
                                        <a:latin typeface="Cambria Math" panose="02040503050406030204" pitchFamily="18" charset="0"/>
                                      </a:rPr>
                                    </m:ctrlPr>
                                  </m:naryPr>
                                  <m:sub>
                                    <m:r>
                                      <m:rPr>
                                        <m:brk m:alnAt="7"/>
                                      </m:rPr>
                                      <a:rPr lang="en-US" sz="1100" b="0" i="1" smtClean="0">
                                        <a:latin typeface="Cambria Math" panose="02040503050406030204" pitchFamily="18" charset="0"/>
                                      </a:rPr>
                                      <m:t>𝑗</m:t>
                                    </m:r>
                                  </m:sub>
                                  <m:sup/>
                                  <m:e>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rPr>
                                          <m:t>𝑗</m:t>
                                        </m:r>
                                      </m:sub>
                                    </m:sSub>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𝑋</m:t>
                                        </m:r>
                                      </m:e>
                                      <m:sub>
                                        <m:r>
                                          <a:rPr lang="en-US" sz="1100" b="0" i="1" smtClean="0">
                                            <a:latin typeface="Cambria Math" panose="02040503050406030204" pitchFamily="18" charset="0"/>
                                          </a:rPr>
                                          <m:t>𝑠</m:t>
                                        </m:r>
                                        <m:r>
                                          <a:rPr lang="en-US" sz="1100" b="0" i="1" smtClean="0">
                                            <a:latin typeface="Cambria Math" panose="02040503050406030204" pitchFamily="18" charset="0"/>
                                          </a:rPr>
                                          <m:t>,</m:t>
                                        </m:r>
                                        <m:r>
                                          <a:rPr lang="en-US" sz="1100" b="0" i="1" smtClean="0">
                                            <a:latin typeface="Cambria Math" panose="02040503050406030204" pitchFamily="18" charset="0"/>
                                          </a:rPr>
                                          <m:t>𝑗</m:t>
                                        </m:r>
                                      </m:sub>
                                    </m:sSub>
                                  </m:e>
                                </m:nary>
                              </m:oMath>
                            </m:oMathPara>
                          </a14:m>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Correlation between state-level covariates and long-term spatial heterogeneity in the serotyping efforts. </a:t>
                          </a:r>
                        </a:p>
                      </a:txBody>
                      <a:tcPr/>
                    </a:tc>
                    <a:tc>
                      <a:txBody>
                        <a:bodyPr/>
                        <a:lstStyle/>
                        <a:p>
                          <a:r>
                            <a:rPr lang="en-US" sz="1100" dirty="0">
                              <a:ea typeface="Cambria Math" panose="02040503050406030204" pitchFamily="18" charset="0"/>
                            </a:rPr>
                            <a:t> </a:t>
                          </a:r>
                          <a14:m>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𝑗</m:t>
                                  </m:r>
                                </m:sub>
                              </m:sSub>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𝑁𝑜𝑟𝑚𝑎𝑙</m:t>
                              </m:r>
                              <m:r>
                                <a:rPr lang="en-US" sz="1100" b="0" i="1" smtClean="0">
                                  <a:latin typeface="Cambria Math" panose="02040503050406030204" pitchFamily="18" charset="0"/>
                                  <a:ea typeface="Cambria Math" panose="02040503050406030204" pitchFamily="18" charset="0"/>
                                </a:rPr>
                                <m:t>(0,</m:t>
                              </m:r>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ea typeface="Cambria Math" panose="02040503050406030204" pitchFamily="18" charset="0"/>
                                    </a:rPr>
                                    <m:t>𝑗</m:t>
                                  </m:r>
                                </m:sub>
                                <m:sup>
                                  <m:r>
                                    <a:rPr lang="en-US" sz="1100" b="0" i="1" smtClean="0">
                                      <a:latin typeface="Cambria Math" panose="02040503050406030204" pitchFamily="18" charset="0"/>
                                      <a:ea typeface="Cambria Math" panose="02040503050406030204" pitchFamily="18" charset="0"/>
                                    </a:rPr>
                                    <m:t>2</m:t>
                                  </m:r>
                                </m:sup>
                              </m:sSubSup>
                              <m:r>
                                <a:rPr lang="en-US" sz="1100" b="0" i="1" smtClean="0">
                                  <a:latin typeface="Cambria Math" panose="02040503050406030204" pitchFamily="18" charset="0"/>
                                  <a:ea typeface="Cambria Math" panose="02040503050406030204" pitchFamily="18" charset="0"/>
                                </a:rPr>
                                <m:t>)</m:t>
                              </m:r>
                            </m:oMath>
                          </a14:m>
                          <a:endParaRPr lang="en-US" sz="1100" dirty="0"/>
                        </a:p>
                        <a:p>
                          <a:r>
                            <a:rPr lang="en-US" sz="1100" dirty="0"/>
                            <a:t> </a:t>
                          </a:r>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rPr>
                                    <m:t>𝑗</m:t>
                                  </m:r>
                                </m:sub>
                              </m:sSub>
                              <m:r>
                                <a:rPr lang="en-US" sz="1100" b="0" i="1" smtClean="0">
                                  <a:latin typeface="Cambria Math" panose="02040503050406030204" pitchFamily="18" charset="0"/>
                                </a:rPr>
                                <m:t>~ </m:t>
                              </m:r>
                              <m:r>
                                <a:rPr lang="en-US" sz="1100" b="0" i="1" smtClean="0">
                                  <a:latin typeface="Cambria Math" panose="02040503050406030204" pitchFamily="18" charset="0"/>
                                </a:rPr>
                                <m:t>𝐻𝑎𝑙𝑓𝑛𝑜𝑟𝑚𝑎𝑙</m:t>
                              </m:r>
                              <m:r>
                                <a:rPr lang="en-US" sz="1100" b="0" i="1" smtClean="0">
                                  <a:latin typeface="Cambria Math" panose="02040503050406030204" pitchFamily="18" charset="0"/>
                                </a:rPr>
                                <m:t>(1)</m:t>
                              </m:r>
                            </m:oMath>
                          </a14:m>
                          <a:endParaRPr lang="en-US" sz="1100" dirty="0"/>
                        </a:p>
                        <a:p>
                          <a:endParaRPr lang="en-US" sz="1100" dirty="0"/>
                        </a:p>
                        <a:p>
                          <a:r>
                            <a:rPr lang="en-US" sz="1100" dirty="0"/>
                            <a:t>Optional: Horseshoe prior.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Covariates </a:t>
                          </a:r>
                          <a14:m>
                            <m:oMath xmlns:m="http://schemas.openxmlformats.org/officeDocument/2006/math">
                              <m:sSub>
                                <m:sSubPr>
                                  <m:ctrlPr>
                                    <a:rPr lang="en-US" sz="1100" i="1" smtClean="0">
                                      <a:latin typeface="Cambria Math" panose="02040503050406030204" pitchFamily="18" charset="0"/>
                                    </a:rPr>
                                  </m:ctrlPr>
                                </m:sSubPr>
                                <m:e>
                                  <m:acc>
                                    <m:accPr>
                                      <m:chr m:val="⃗"/>
                                      <m:ctrlPr>
                                        <a:rPr lang="en-US" sz="1100" i="1">
                                          <a:latin typeface="Cambria Math" panose="02040503050406030204" pitchFamily="18" charset="0"/>
                                          <a:ea typeface="Cambria Math" panose="02040503050406030204" pitchFamily="18" charset="0"/>
                                        </a:rPr>
                                      </m:ctrlPr>
                                    </m:accPr>
                                    <m:e>
                                      <m:r>
                                        <a:rPr lang="en-US" sz="1100" i="1">
                                          <a:latin typeface="Cambria Math" panose="02040503050406030204" pitchFamily="18" charset="0"/>
                                          <a:ea typeface="Cambria Math" panose="02040503050406030204" pitchFamily="18" charset="0"/>
                                        </a:rPr>
                                        <m:t>𝑋</m:t>
                                      </m:r>
                                    </m:e>
                                  </m:acc>
                                </m:e>
                                <m:sub>
                                  <m:r>
                                    <a:rPr lang="en-US" sz="1100" i="1">
                                      <a:latin typeface="Cambria Math" panose="02040503050406030204" pitchFamily="18" charset="0"/>
                                    </a:rPr>
                                    <m:t>𝑠</m:t>
                                  </m:r>
                                </m:sub>
                              </m:sSub>
                            </m:oMath>
                          </a14:m>
                          <a:r>
                            <a:rPr lang="en-US" sz="1100" dirty="0"/>
                            <a:t> include pop density,</a:t>
                          </a:r>
                          <a:r>
                            <a:rPr lang="en-US" sz="1100" baseline="0" dirty="0"/>
                            <a:t> pop </a:t>
                          </a:r>
                          <a:r>
                            <a:rPr lang="en-US" sz="1100" baseline="0" dirty="0" err="1"/>
                            <a:t>gini</a:t>
                          </a:r>
                          <a:r>
                            <a:rPr lang="en-US" sz="1100" baseline="0" dirty="0"/>
                            <a:t> coefficient, the interaction between density and </a:t>
                          </a:r>
                          <a:r>
                            <a:rPr lang="en-US" sz="1100" baseline="0" dirty="0" err="1"/>
                            <a:t>gini</a:t>
                          </a:r>
                          <a:r>
                            <a:rPr lang="en-US" sz="1100" baseline="0" dirty="0"/>
                            <a:t> coefficient, hospital beds per capita, median long-term rainfall, humidity and temperature, and latitude. Hierarchical covariate effects can be included by means of </a:t>
                          </a:r>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rPr>
                                    <m:t>𝑗</m:t>
                                  </m:r>
                                </m:sub>
                              </m:sSub>
                              <m:r>
                                <a:rPr lang="en-US" sz="1100" b="0" i="1" smtClean="0">
                                  <a:latin typeface="Cambria Math" panose="02040503050406030204" pitchFamily="18" charset="0"/>
                                </a:rPr>
                                <m:t>~</m:t>
                              </m:r>
                              <m:r>
                                <a:rPr lang="en-US" sz="1100" b="0" i="1" smtClean="0">
                                  <a:latin typeface="Cambria Math" panose="02040503050406030204" pitchFamily="18" charset="0"/>
                                </a:rPr>
                                <m:t>𝑁𝑜𝑟𝑚𝑎𝑙</m:t>
                              </m:r>
                              <m:d>
                                <m:dPr>
                                  <m:ctrlPr>
                                    <a:rPr lang="en-US" sz="1100" b="0" i="1" smtClean="0">
                                      <a:latin typeface="Cambria Math" panose="02040503050406030204" pitchFamily="18" charset="0"/>
                                    </a:rPr>
                                  </m:ctrlPr>
                                </m:dPr>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rPr>
                                        <m:t>𝑗</m:t>
                                      </m:r>
                                    </m:sub>
                                  </m:sSub>
                                  <m:r>
                                    <a:rPr lang="en-US" sz="1100" b="0" i="1" smtClean="0">
                                      <a:latin typeface="Cambria Math" panose="02040503050406030204" pitchFamily="18" charset="0"/>
                                    </a:rPr>
                                    <m:t>, </m:t>
                                  </m:r>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𝜎</m:t>
                                      </m:r>
                                    </m:e>
                                    <m:sub>
                                      <m:r>
                                        <a:rPr lang="en-US" sz="1100" b="0" i="1" smtClean="0">
                                          <a:latin typeface="Cambria Math" panose="02040503050406030204" pitchFamily="18" charset="0"/>
                                        </a:rPr>
                                        <m:t>𝑗</m:t>
                                      </m:r>
                                    </m:sub>
                                    <m:sup>
                                      <m:r>
                                        <a:rPr lang="en-US" sz="1100" b="0" i="1" smtClean="0">
                                          <a:latin typeface="Cambria Math" panose="02040503050406030204" pitchFamily="18" charset="0"/>
                                        </a:rPr>
                                        <m:t>2</m:t>
                                      </m:r>
                                    </m:sup>
                                  </m:sSubSup>
                                </m:e>
                              </m:d>
                            </m:oMath>
                          </a14:m>
                          <a:r>
                            <a:rPr lang="en-US" sz="1100" dirty="0"/>
                            <a:t> but only if needed.</a:t>
                          </a:r>
                        </a:p>
                      </a:txBody>
                      <a:tcPr/>
                    </a:tc>
                    <a:extLst>
                      <a:ext uri="{0D108BD9-81ED-4DB2-BD59-A6C34878D82A}">
                        <a16:rowId xmlns:a16="http://schemas.microsoft.com/office/drawing/2014/main" val="877005892"/>
                      </a:ext>
                    </a:extLst>
                  </a:tr>
                </a:tbl>
              </a:graphicData>
            </a:graphic>
          </p:graphicFrame>
        </mc:Choice>
        <mc:Fallback>
          <p:graphicFrame>
            <p:nvGraphicFramePr>
              <p:cNvPr id="4" name="Table 3">
                <a:extLst>
                  <a:ext uri="{FF2B5EF4-FFF2-40B4-BE49-F238E27FC236}">
                    <a16:creationId xmlns:a16="http://schemas.microsoft.com/office/drawing/2014/main" id="{81B670F3-8A18-8111-624D-C0D17D820474}"/>
                  </a:ext>
                </a:extLst>
              </p:cNvPr>
              <p:cNvGraphicFramePr>
                <a:graphicFrameLocks noGrp="1"/>
              </p:cNvGraphicFramePr>
              <p:nvPr>
                <p:extLst>
                  <p:ext uri="{D42A27DB-BD31-4B8C-83A1-F6EECF244321}">
                    <p14:modId xmlns:p14="http://schemas.microsoft.com/office/powerpoint/2010/main" val="2429962735"/>
                  </p:ext>
                </p:extLst>
              </p:nvPr>
            </p:nvGraphicFramePr>
            <p:xfrm>
              <a:off x="304801" y="2202777"/>
              <a:ext cx="11537794" cy="4129532"/>
            </p:xfrm>
            <a:graphic>
              <a:graphicData uri="http://schemas.openxmlformats.org/drawingml/2006/table">
                <a:tbl>
                  <a:tblPr firstRow="1" bandRow="1">
                    <a:tableStyleId>{8EC20E35-A176-4012-BC5E-935CFFF8708E}</a:tableStyleId>
                  </a:tblPr>
                  <a:tblGrid>
                    <a:gridCol w="1802961">
                      <a:extLst>
                        <a:ext uri="{9D8B030D-6E8A-4147-A177-3AD203B41FA5}">
                          <a16:colId xmlns:a16="http://schemas.microsoft.com/office/drawing/2014/main" val="856661402"/>
                        </a:ext>
                      </a:extLst>
                    </a:gridCol>
                    <a:gridCol w="3965936">
                      <a:extLst>
                        <a:ext uri="{9D8B030D-6E8A-4147-A177-3AD203B41FA5}">
                          <a16:colId xmlns:a16="http://schemas.microsoft.com/office/drawing/2014/main" val="2580723857"/>
                        </a:ext>
                      </a:extLst>
                    </a:gridCol>
                    <a:gridCol w="2181944">
                      <a:extLst>
                        <a:ext uri="{9D8B030D-6E8A-4147-A177-3AD203B41FA5}">
                          <a16:colId xmlns:a16="http://schemas.microsoft.com/office/drawing/2014/main" val="503916494"/>
                        </a:ext>
                      </a:extLst>
                    </a:gridCol>
                    <a:gridCol w="3586953">
                      <a:extLst>
                        <a:ext uri="{9D8B030D-6E8A-4147-A177-3AD203B41FA5}">
                          <a16:colId xmlns:a16="http://schemas.microsoft.com/office/drawing/2014/main" val="3347038434"/>
                        </a:ext>
                      </a:extLst>
                    </a:gridCol>
                  </a:tblGrid>
                  <a:tr h="370840">
                    <a:tc>
                      <a:txBody>
                        <a:bodyPr/>
                        <a:lstStyle/>
                        <a:p>
                          <a:r>
                            <a:rPr lang="en-US" dirty="0"/>
                            <a:t>Random effect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Interpretation</a:t>
                          </a:r>
                        </a:p>
                      </a:txBody>
                      <a:tcPr/>
                    </a:tc>
                    <a:tc>
                      <a:txBody>
                        <a:bodyPr/>
                        <a:lstStyle/>
                        <a:p>
                          <a:r>
                            <a:rPr lang="en-US" dirty="0"/>
                            <a:t>Prior</a:t>
                          </a:r>
                        </a:p>
                      </a:txBody>
                      <a:tcPr/>
                    </a:tc>
                    <a:tc>
                      <a:txBody>
                        <a:bodyPr/>
                        <a:lstStyle/>
                        <a:p>
                          <a:r>
                            <a:rPr lang="en-US" dirty="0"/>
                            <a:t>Remarks</a:t>
                          </a:r>
                        </a:p>
                      </a:txBody>
                      <a:tcPr/>
                    </a:tc>
                    <a:extLst>
                      <a:ext uri="{0D108BD9-81ED-4DB2-BD59-A6C34878D82A}">
                        <a16:rowId xmlns:a16="http://schemas.microsoft.com/office/drawing/2014/main" val="248427515"/>
                      </a:ext>
                    </a:extLst>
                  </a:tr>
                  <a:tr h="426720">
                    <a:tc>
                      <a:txBody>
                        <a:bodyPr/>
                        <a:lstStyle/>
                        <a:p>
                          <a:endParaRPr lang="en-US"/>
                        </a:p>
                      </a:txBody>
                      <a:tcPr>
                        <a:blipFill>
                          <a:blip r:embed="rId4"/>
                          <a:stretch>
                            <a:fillRect t="-91176" r="-540845" b="-81176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Global intercept </a:t>
                          </a:r>
                        </a:p>
                      </a:txBody>
                      <a:tcPr/>
                    </a:tc>
                    <a:tc>
                      <a:txBody>
                        <a:bodyPr/>
                        <a:lstStyle/>
                        <a:p>
                          <a:endParaRPr lang="en-US"/>
                        </a:p>
                      </a:txBody>
                      <a:tcPr>
                        <a:blipFill>
                          <a:blip r:embed="rId4"/>
                          <a:stretch>
                            <a:fillRect l="-266082" t="-91176" r="-166082" b="-811765"/>
                          </a:stretch>
                        </a:blipFill>
                      </a:tcPr>
                    </a:tc>
                    <a:tc>
                      <a:txBody>
                        <a:bodyPr/>
                        <a:lstStyle/>
                        <a:p>
                          <a:r>
                            <a:rPr lang="en-US" sz="1100" dirty="0"/>
                            <a:t>Include the belief that the serotyping fraction fall in the range 0.5% - 5%. </a:t>
                          </a:r>
                        </a:p>
                      </a:txBody>
                      <a:tcPr/>
                    </a:tc>
                    <a:extLst>
                      <a:ext uri="{0D108BD9-81ED-4DB2-BD59-A6C34878D82A}">
                        <a16:rowId xmlns:a16="http://schemas.microsoft.com/office/drawing/2014/main" val="865565704"/>
                      </a:ext>
                    </a:extLst>
                  </a:tr>
                  <a:tr h="805688">
                    <a:tc>
                      <a:txBody>
                        <a:bodyPr/>
                        <a:lstStyle/>
                        <a:p>
                          <a:endParaRPr lang="en-US"/>
                        </a:p>
                      </a:txBody>
                      <a:tcPr>
                        <a:blipFill>
                          <a:blip r:embed="rId4"/>
                          <a:stretch>
                            <a:fillRect t="-101563" r="-540845" b="-331250"/>
                          </a:stretch>
                        </a:blipFill>
                      </a:tcPr>
                    </a:tc>
                    <a:tc>
                      <a:txBody>
                        <a:bodyPr/>
                        <a:lstStyle/>
                        <a:p>
                          <a:r>
                            <a:rPr lang="en-US" sz="1100" dirty="0"/>
                            <a:t>State-specific differences in serotype surveillance effort. </a:t>
                          </a:r>
                        </a:p>
                      </a:txBody>
                      <a:tcPr/>
                    </a:tc>
                    <a:tc>
                      <a:txBody>
                        <a:bodyPr/>
                        <a:lstStyle/>
                        <a:p>
                          <a:endParaRPr lang="en-US"/>
                        </a:p>
                      </a:txBody>
                      <a:tcPr>
                        <a:blipFill>
                          <a:blip r:embed="rId4"/>
                          <a:stretch>
                            <a:fillRect l="-266082" t="-101563" r="-166082" b="-331250"/>
                          </a:stretch>
                        </a:blipFill>
                      </a:tcPr>
                    </a:tc>
                    <a:tc>
                      <a:txBody>
                        <a:bodyPr/>
                        <a:lstStyle/>
                        <a:p>
                          <a:r>
                            <a:rPr lang="en-US" sz="1100" dirty="0"/>
                            <a:t>Modeled with a CAR prior to capture residual spatial correlations in surveillance efforts post-covariates.</a:t>
                          </a:r>
                        </a:p>
                      </a:txBody>
                      <a:tcPr/>
                    </a:tc>
                    <a:extLst>
                      <a:ext uri="{0D108BD9-81ED-4DB2-BD59-A6C34878D82A}">
                        <a16:rowId xmlns:a16="http://schemas.microsoft.com/office/drawing/2014/main" val="77871356"/>
                      </a:ext>
                    </a:extLst>
                  </a:tr>
                  <a:tr h="929640">
                    <a:tc>
                      <a:txBody>
                        <a:bodyPr/>
                        <a:lstStyle/>
                        <a:p>
                          <a:endParaRPr lang="en-US"/>
                        </a:p>
                      </a:txBody>
                      <a:tcPr>
                        <a:blipFill>
                          <a:blip r:embed="rId4"/>
                          <a:stretch>
                            <a:fillRect t="-176712" r="-540845" b="-190411"/>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Global temporal trend. Nationwide shifts in dengue surveillance efforts. Inclusion of discrete changepoints or (positive) drift may be necessary as serotyping efforts have been scaled up over time. </a:t>
                          </a:r>
                        </a:p>
                        <a:p>
                          <a:endParaRPr lang="en-US" sz="1100" dirty="0"/>
                        </a:p>
                      </a:txBody>
                      <a:tcPr/>
                    </a:tc>
                    <a:tc>
                      <a:txBody>
                        <a:bodyPr/>
                        <a:lstStyle/>
                        <a:p>
                          <a:endParaRPr lang="en-US"/>
                        </a:p>
                      </a:txBody>
                      <a:tcPr>
                        <a:blipFill>
                          <a:blip r:embed="rId4"/>
                          <a:stretch>
                            <a:fillRect l="-266082" t="-176712" r="-166082" b="-190411"/>
                          </a:stretch>
                        </a:blipFill>
                      </a:tcPr>
                    </a:tc>
                    <a:tc>
                      <a:txBody>
                        <a:bodyPr/>
                        <a:lstStyle/>
                        <a:p>
                          <a:endParaRPr lang="en-US"/>
                        </a:p>
                      </a:txBody>
                      <a:tcPr>
                        <a:blipFill>
                          <a:blip r:embed="rId4"/>
                          <a:stretch>
                            <a:fillRect l="-221201" t="-176712" r="-353" b="-190411"/>
                          </a:stretch>
                        </a:blipFill>
                      </a:tcPr>
                    </a:tc>
                    <a:extLst>
                      <a:ext uri="{0D108BD9-81ED-4DB2-BD59-A6C34878D82A}">
                        <a16:rowId xmlns:a16="http://schemas.microsoft.com/office/drawing/2014/main" val="183329585"/>
                      </a:ext>
                    </a:extLst>
                  </a:tr>
                  <a:tr h="447929">
                    <a:tc>
                      <a:txBody>
                        <a:bodyPr/>
                        <a:lstStyle/>
                        <a:p>
                          <a:endParaRPr lang="en-US"/>
                        </a:p>
                      </a:txBody>
                      <a:tcPr>
                        <a:blipFill>
                          <a:blip r:embed="rId4"/>
                          <a:stretch>
                            <a:fillRect t="-577143" r="-540845" b="-297143"/>
                          </a:stretch>
                        </a:blipFill>
                      </a:tcPr>
                    </a:tc>
                    <a:tc>
                      <a:txBody>
                        <a:bodyPr/>
                        <a:lstStyle/>
                        <a:p>
                          <a:r>
                            <a:rPr lang="en-US" sz="1100" dirty="0">
                              <a:solidFill>
                                <a:srgbClr val="FF0000"/>
                              </a:solidFill>
                            </a:rPr>
                            <a:t>State-time specific random effect.</a:t>
                          </a:r>
                        </a:p>
                      </a:txBody>
                      <a:tcPr/>
                    </a:tc>
                    <a:tc>
                      <a:txBody>
                        <a:bodyPr/>
                        <a:lstStyle/>
                        <a:p>
                          <a:endParaRPr lang="en-US"/>
                        </a:p>
                      </a:txBody>
                      <a:tcPr>
                        <a:blipFill>
                          <a:blip r:embed="rId4"/>
                          <a:stretch>
                            <a:fillRect l="-266082" t="-577143" r="-166082" b="-297143"/>
                          </a:stretch>
                        </a:blipFill>
                      </a:tcPr>
                    </a:tc>
                    <a:tc>
                      <a:txBody>
                        <a:bodyPr/>
                        <a:lstStyle/>
                        <a:p>
                          <a:r>
                            <a:rPr lang="en-US" sz="1100" dirty="0">
                              <a:solidFill>
                                <a:srgbClr val="FF0000"/>
                              </a:solidFill>
                            </a:rPr>
                            <a:t>Only include with strong shrinkage if model fits poorly without it.</a:t>
                          </a:r>
                        </a:p>
                      </a:txBody>
                      <a:tcPr/>
                    </a:tc>
                    <a:extLst>
                      <a:ext uri="{0D108BD9-81ED-4DB2-BD59-A6C34878D82A}">
                        <a16:rowId xmlns:a16="http://schemas.microsoft.com/office/drawing/2014/main" val="4203495687"/>
                      </a:ext>
                    </a:extLst>
                  </a:tr>
                  <a:tr h="1148715">
                    <a:tc>
                      <a:txBody>
                        <a:bodyPr/>
                        <a:lstStyle/>
                        <a:p>
                          <a:endParaRPr lang="en-US"/>
                        </a:p>
                      </a:txBody>
                      <a:tcPr>
                        <a:blipFill>
                          <a:blip r:embed="rId4"/>
                          <a:stretch>
                            <a:fillRect t="-260440" r="-540845" b="-14286"/>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Correlation between state-level covariates and long-term spatial heterogeneity in the serotyping efforts. </a:t>
                          </a:r>
                        </a:p>
                      </a:txBody>
                      <a:tcPr/>
                    </a:tc>
                    <a:tc>
                      <a:txBody>
                        <a:bodyPr/>
                        <a:lstStyle/>
                        <a:p>
                          <a:endParaRPr lang="en-US"/>
                        </a:p>
                      </a:txBody>
                      <a:tcPr>
                        <a:blipFill>
                          <a:blip r:embed="rId4"/>
                          <a:stretch>
                            <a:fillRect l="-266082" t="-260440" r="-166082" b="-14286"/>
                          </a:stretch>
                        </a:blipFill>
                      </a:tcPr>
                    </a:tc>
                    <a:tc>
                      <a:txBody>
                        <a:bodyPr/>
                        <a:lstStyle/>
                        <a:p>
                          <a:endParaRPr lang="en-US"/>
                        </a:p>
                      </a:txBody>
                      <a:tcPr>
                        <a:blipFill>
                          <a:blip r:embed="rId4"/>
                          <a:stretch>
                            <a:fillRect l="-221201" t="-260440" r="-353" b="-14286"/>
                          </a:stretch>
                        </a:blipFill>
                      </a:tcPr>
                    </a:tc>
                    <a:extLst>
                      <a:ext uri="{0D108BD9-81ED-4DB2-BD59-A6C34878D82A}">
                        <a16:rowId xmlns:a16="http://schemas.microsoft.com/office/drawing/2014/main" val="877005892"/>
                      </a:ext>
                    </a:extLst>
                  </a:tr>
                </a:tbl>
              </a:graphicData>
            </a:graphic>
          </p:graphicFrame>
        </mc:Fallback>
      </mc:AlternateContent>
    </p:spTree>
    <p:extLst>
      <p:ext uri="{BB962C8B-B14F-4D97-AF65-F5344CB8AC3E}">
        <p14:creationId xmlns:p14="http://schemas.microsoft.com/office/powerpoint/2010/main" val="3342092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B2D4-5E89-89DE-9B0B-4D527A5CFFD4}"/>
              </a:ext>
            </a:extLst>
          </p:cNvPr>
          <p:cNvSpPr>
            <a:spLocks noGrp="1"/>
          </p:cNvSpPr>
          <p:nvPr>
            <p:ph type="title"/>
          </p:nvPr>
        </p:nvSpPr>
        <p:spPr/>
        <p:txBody>
          <a:bodyPr/>
          <a:lstStyle/>
          <a:p>
            <a:r>
              <a:rPr lang="en-US" dirty="0"/>
              <a:t>Other pointers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A94C68-0ED6-0251-194F-2C6D45B7AF2E}"/>
                  </a:ext>
                </a:extLst>
              </p:cNvPr>
              <p:cNvSpPr>
                <a:spLocks noGrp="1"/>
              </p:cNvSpPr>
              <p:nvPr>
                <p:ph idx="1"/>
              </p:nvPr>
            </p:nvSpPr>
            <p:spPr/>
            <p:txBody>
              <a:bodyPr/>
              <a:lstStyle/>
              <a:p>
                <a:r>
                  <a:rPr lang="en-US" dirty="0"/>
                  <a:t>If serotyping became more stable after 2020, we might allow a heteroskedastic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sub>
                    </m:sSub>
                  </m:oMath>
                </a14:m>
                <a:r>
                  <a:rPr lang="en-US" dirty="0"/>
                  <a:t> by allowing a step, or drift in </a:t>
                </a:r>
                <a14:m>
                  <m:oMath xmlns:m="http://schemas.openxmlformats.org/officeDocument/2006/math">
                    <m:r>
                      <a:rPr lang="en-US" i="1">
                        <a:latin typeface="Cambria Math" panose="02040503050406030204" pitchFamily="18" charset="0"/>
                        <a:ea typeface="Cambria Math" panose="02040503050406030204" pitchFamily="18" charset="0"/>
                      </a:rPr>
                      <m:t>𝜙</m:t>
                    </m:r>
                  </m:oMath>
                </a14:m>
                <a:r>
                  <a:rPr lang="en-US" dirty="0"/>
                  <a:t>.</a:t>
                </a:r>
              </a:p>
              <a:p>
                <a:r>
                  <a:rPr lang="en-US" dirty="0"/>
                  <a:t>Avoid the model collapsing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→0</m:t>
                    </m:r>
                  </m:oMath>
                </a14:m>
                <a:r>
                  <a:rPr lang="en-US" dirty="0"/>
                  <a:t> when there are long gaps, by placing a prior on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𝐵𝑒𝑡𝑎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𝜇</m:t>
                        </m:r>
                      </m:sub>
                    </m:sSub>
                    <m:r>
                      <a:rPr lang="en-US" b="0" i="1" smtClean="0">
                        <a:latin typeface="Cambria Math" panose="02040503050406030204" pitchFamily="18" charset="0"/>
                      </a:rPr>
                      <m:t>)</m:t>
                    </m:r>
                  </m:oMath>
                </a14:m>
                <a:r>
                  <a:rPr lang="en-US" dirty="0"/>
                  <a:t>, </a:t>
                </a:r>
                <a:r>
                  <a:rPr lang="en-US" dirty="0" err="1"/>
                  <a:t>f.i</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𝜇</m:t>
                        </m:r>
                      </m:sub>
                    </m:sSub>
                    <m:r>
                      <a:rPr lang="en-US" b="0" i="1" smtClean="0">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𝜇</m:t>
                        </m:r>
                      </m:sub>
                    </m:sSub>
                    <m:r>
                      <a:rPr lang="en-US" b="0" i="1" smtClean="0">
                        <a:latin typeface="Cambria Math" panose="02040503050406030204" pitchFamily="18" charset="0"/>
                        <a:ea typeface="Cambria Math" panose="02040503050406030204" pitchFamily="18" charset="0"/>
                      </a:rPr>
                      <m:t>=99</m:t>
                    </m:r>
                  </m:oMath>
                </a14:m>
                <a:r>
                  <a:rPr lang="en-US" dirty="0"/>
                  <a:t> gives an expected serotyped fraction of 1% (inform by data?).</a:t>
                </a:r>
              </a:p>
              <a:p>
                <a:r>
                  <a:rPr lang="en-US" dirty="0"/>
                  <a:t>Shrinkage is done using the </a:t>
                </a:r>
                <a:r>
                  <a:rPr lang="en-US" dirty="0" err="1"/>
                  <a:t>Halfnormal</a:t>
                </a:r>
                <a:r>
                  <a:rPr lang="en-US" dirty="0"/>
                  <a:t> distribution, but a </a:t>
                </a:r>
                <a:r>
                  <a:rPr lang="en-US" dirty="0" err="1"/>
                  <a:t>HalfCauchy</a:t>
                </a:r>
                <a:r>
                  <a:rPr lang="en-US" dirty="0"/>
                  <a:t> can be used as an alternative encouraging more heavy-tailed behavior (weaker shrinkage).</a:t>
                </a:r>
              </a:p>
              <a:p>
                <a:endParaRPr lang="en-US" dirty="0"/>
              </a:p>
            </p:txBody>
          </p:sp>
        </mc:Choice>
        <mc:Fallback>
          <p:sp>
            <p:nvSpPr>
              <p:cNvPr id="3" name="Content Placeholder 2">
                <a:extLst>
                  <a:ext uri="{FF2B5EF4-FFF2-40B4-BE49-F238E27FC236}">
                    <a16:creationId xmlns:a16="http://schemas.microsoft.com/office/drawing/2014/main" id="{0FA94C68-0ED6-0251-194F-2C6D45B7AF2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603628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C4561-0358-2D36-181C-80D104EA9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66AC6-A55C-AE89-0A9D-DA0A3AC77B78}"/>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0F5B35FD-5C75-C13E-5815-C03D2E74C36A}"/>
              </a:ext>
            </a:extLst>
          </p:cNvPr>
          <p:cNvSpPr>
            <a:spLocks noGrp="1"/>
          </p:cNvSpPr>
          <p:nvPr>
            <p:ph idx="1"/>
          </p:nvPr>
        </p:nvSpPr>
        <p:spPr>
          <a:xfrm>
            <a:off x="838200" y="1825625"/>
            <a:ext cx="6142463" cy="4351338"/>
          </a:xfrm>
        </p:spPr>
        <p:txBody>
          <a:bodyPr/>
          <a:lstStyle/>
          <a:p>
            <a:r>
              <a:rPr lang="en-US" dirty="0"/>
              <a:t>How to handle sparsity in our data?</a:t>
            </a:r>
          </a:p>
          <a:p>
            <a:pPr lvl="1"/>
            <a:r>
              <a:rPr lang="en-US" dirty="0" err="1"/>
              <a:t>DENV_total</a:t>
            </a:r>
            <a:r>
              <a:rPr lang="en-US" dirty="0"/>
              <a:t>: reliable and practically always &gt; 0. Except 1996-1999 in </a:t>
            </a:r>
            <a:r>
              <a:rPr lang="en-US"/>
              <a:t>certain states.</a:t>
            </a:r>
            <a:endParaRPr lang="en-US" dirty="0"/>
          </a:p>
          <a:p>
            <a:pPr lvl="1"/>
            <a:r>
              <a:rPr lang="en-US" dirty="0"/>
              <a:t>No serotyped incidence: likely none performed </a:t>
            </a:r>
            <a:r>
              <a:rPr lang="en-US" dirty="0">
                <a:sym typeface="Wingdings" pitchFamily="2" charset="2"/>
              </a:rPr>
              <a:t> unknown</a:t>
            </a:r>
          </a:p>
          <a:p>
            <a:pPr lvl="1"/>
            <a:r>
              <a:rPr lang="en-US" dirty="0">
                <a:sym typeface="Wingdings" pitchFamily="2" charset="2"/>
              </a:rPr>
              <a:t>One or more serotyped incidences: performed  fill with zeros</a:t>
            </a:r>
          </a:p>
          <a:p>
            <a:pPr lvl="1"/>
            <a:endParaRPr lang="en-US" dirty="0"/>
          </a:p>
          <a:p>
            <a:pPr lvl="1"/>
            <a:endParaRPr lang="en-US" dirty="0"/>
          </a:p>
          <a:p>
            <a:pPr lvl="1"/>
            <a:endParaRPr lang="en-US" dirty="0"/>
          </a:p>
          <a:p>
            <a:endParaRPr lang="en-US" dirty="0"/>
          </a:p>
        </p:txBody>
      </p:sp>
      <p:graphicFrame>
        <p:nvGraphicFramePr>
          <p:cNvPr id="4" name="Table 3">
            <a:extLst>
              <a:ext uri="{FF2B5EF4-FFF2-40B4-BE49-F238E27FC236}">
                <a16:creationId xmlns:a16="http://schemas.microsoft.com/office/drawing/2014/main" id="{BB189E22-4CFF-A601-D6A8-4C03AF6A2D50}"/>
              </a:ext>
            </a:extLst>
          </p:cNvPr>
          <p:cNvGraphicFramePr>
            <a:graphicFrameLocks noGrp="1"/>
          </p:cNvGraphicFramePr>
          <p:nvPr>
            <p:extLst>
              <p:ext uri="{D42A27DB-BD31-4B8C-83A1-F6EECF244321}">
                <p14:modId xmlns:p14="http://schemas.microsoft.com/office/powerpoint/2010/main" val="3691285345"/>
              </p:ext>
            </p:extLst>
          </p:nvPr>
        </p:nvGraphicFramePr>
        <p:xfrm>
          <a:off x="7170234" y="189874"/>
          <a:ext cx="4928840" cy="6512014"/>
        </p:xfrm>
        <a:graphic>
          <a:graphicData uri="http://schemas.openxmlformats.org/drawingml/2006/table">
            <a:tbl>
              <a:tblPr/>
              <a:tblGrid>
                <a:gridCol w="764818">
                  <a:extLst>
                    <a:ext uri="{9D8B030D-6E8A-4147-A177-3AD203B41FA5}">
                      <a16:colId xmlns:a16="http://schemas.microsoft.com/office/drawing/2014/main" val="2600581438"/>
                    </a:ext>
                  </a:extLst>
                </a:gridCol>
                <a:gridCol w="941500">
                  <a:extLst>
                    <a:ext uri="{9D8B030D-6E8A-4147-A177-3AD203B41FA5}">
                      <a16:colId xmlns:a16="http://schemas.microsoft.com/office/drawing/2014/main" val="4042556168"/>
                    </a:ext>
                  </a:extLst>
                </a:gridCol>
                <a:gridCol w="620009">
                  <a:extLst>
                    <a:ext uri="{9D8B030D-6E8A-4147-A177-3AD203B41FA5}">
                      <a16:colId xmlns:a16="http://schemas.microsoft.com/office/drawing/2014/main" val="2186437995"/>
                    </a:ext>
                  </a:extLst>
                </a:gridCol>
                <a:gridCol w="616104">
                  <a:extLst>
                    <a:ext uri="{9D8B030D-6E8A-4147-A177-3AD203B41FA5}">
                      <a16:colId xmlns:a16="http://schemas.microsoft.com/office/drawing/2014/main" val="4130014277"/>
                    </a:ext>
                  </a:extLst>
                </a:gridCol>
                <a:gridCol w="616106">
                  <a:extLst>
                    <a:ext uri="{9D8B030D-6E8A-4147-A177-3AD203B41FA5}">
                      <a16:colId xmlns:a16="http://schemas.microsoft.com/office/drawing/2014/main" val="1420043438"/>
                    </a:ext>
                  </a:extLst>
                </a:gridCol>
                <a:gridCol w="584238">
                  <a:extLst>
                    <a:ext uri="{9D8B030D-6E8A-4147-A177-3AD203B41FA5}">
                      <a16:colId xmlns:a16="http://schemas.microsoft.com/office/drawing/2014/main" val="780462606"/>
                    </a:ext>
                  </a:extLst>
                </a:gridCol>
                <a:gridCol w="786065">
                  <a:extLst>
                    <a:ext uri="{9D8B030D-6E8A-4147-A177-3AD203B41FA5}">
                      <a16:colId xmlns:a16="http://schemas.microsoft.com/office/drawing/2014/main" val="1590406141"/>
                    </a:ext>
                  </a:extLst>
                </a:gridCol>
              </a:tblGrid>
              <a:tr h="215613">
                <a:tc>
                  <a:txBody>
                    <a:bodyPr/>
                    <a:lstStyle/>
                    <a:p>
                      <a:pPr>
                        <a:buNone/>
                      </a:pPr>
                      <a:r>
                        <a:rPr lang="en-US" sz="900" b="1">
                          <a:solidFill>
                            <a:srgbClr val="000000"/>
                          </a:solidFill>
                          <a:effectLst/>
                          <a:latin typeface="Helvetica Neue" panose="02000503000000020004" pitchFamily="2" charset="0"/>
                        </a:rPr>
                        <a:t>UF</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dirty="0">
                          <a:solidFill>
                            <a:srgbClr val="000000"/>
                          </a:solidFill>
                          <a:effectLst/>
                          <a:latin typeface="Helvetica Neue" panose="02000503000000020004" pitchFamily="2" charset="0"/>
                        </a:rPr>
                        <a:t>date</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a:solidFill>
                            <a:srgbClr val="000000"/>
                          </a:solidFill>
                          <a:effectLst/>
                          <a:latin typeface="Helvetica Neue" panose="02000503000000020004" pitchFamily="2" charset="0"/>
                        </a:rPr>
                        <a:t>DENV_1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a:solidFill>
                            <a:srgbClr val="000000"/>
                          </a:solidFill>
                          <a:effectLst/>
                          <a:latin typeface="Helvetica Neue" panose="02000503000000020004" pitchFamily="2" charset="0"/>
                        </a:rPr>
                        <a:t>DENV_2</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dirty="0">
                          <a:solidFill>
                            <a:srgbClr val="000000"/>
                          </a:solidFill>
                          <a:effectLst/>
                          <a:latin typeface="Helvetica Neue" panose="02000503000000020004" pitchFamily="2" charset="0"/>
                        </a:rPr>
                        <a:t>DENV_3</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a:solidFill>
                            <a:srgbClr val="000000"/>
                          </a:solidFill>
                          <a:effectLst/>
                          <a:latin typeface="Helvetica Neue" panose="02000503000000020004" pitchFamily="2" charset="0"/>
                        </a:rPr>
                        <a:t>DENV_4</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dirty="0" err="1">
                          <a:solidFill>
                            <a:srgbClr val="000000"/>
                          </a:solidFill>
                          <a:effectLst/>
                          <a:latin typeface="Helvetica Neue" panose="02000503000000020004" pitchFamily="2" charset="0"/>
                        </a:rPr>
                        <a:t>DENV_total</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314665416"/>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2000-12-31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dirty="0">
                          <a:solidFill>
                            <a:srgbClr val="000000"/>
                          </a:solidFill>
                          <a:effectLst/>
                          <a:latin typeface="Helvetica Neue" panose="02000503000000020004" pitchFamily="2" charset="0"/>
                        </a:rPr>
                        <a:t>419.0</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6053613"/>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dirty="0">
                          <a:solidFill>
                            <a:srgbClr val="000000"/>
                          </a:solidFill>
                          <a:effectLst/>
                          <a:latin typeface="Helvetica Neue" panose="02000503000000020004" pitchFamily="2" charset="0"/>
                        </a:rPr>
                        <a:t>2001-01-31</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1299.0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9313496"/>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2001-02-28</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355.0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5782813"/>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2001-03-31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dirty="0">
                          <a:solidFill>
                            <a:srgbClr val="000000"/>
                          </a:solidFill>
                          <a:effectLst/>
                          <a:latin typeface="Helvetica Neue" panose="02000503000000020004" pitchFamily="2" charset="0"/>
                        </a:rPr>
                        <a:t>144.0</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7731586"/>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2001-04-30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76.0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9407911"/>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2001-05-31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27.0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4680307"/>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2001-06-30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dirty="0">
                          <a:solidFill>
                            <a:srgbClr val="000000"/>
                          </a:solidFill>
                          <a:effectLst/>
                          <a:latin typeface="Helvetica Neue" panose="02000503000000020004" pitchFamily="2" charset="0"/>
                        </a:rPr>
                        <a:t>44.0</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4728220"/>
                  </a:ext>
                </a:extLst>
              </a:tr>
              <a:tr h="373729">
                <a:tc>
                  <a:txBody>
                    <a:bodyPr/>
                    <a:lstStyle/>
                    <a:p>
                      <a:pPr>
                        <a:buNone/>
                      </a:pPr>
                      <a:r>
                        <a:rPr lang="en-US" sz="900" b="1" dirty="0">
                          <a:solidFill>
                            <a:srgbClr val="000000"/>
                          </a:solidFill>
                          <a:effectLst/>
                          <a:latin typeface="Helvetica Neue" panose="02000503000000020004" pitchFamily="2" charset="0"/>
                        </a:rPr>
                        <a:t>AC</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2001-07-31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8.0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1394789"/>
                  </a:ext>
                </a:extLst>
              </a:tr>
              <a:tr h="373729">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2001-08-31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9.0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9321094"/>
                  </a:ext>
                </a:extLst>
              </a:tr>
              <a:tr h="373729">
                <a:tc>
                  <a:txBody>
                    <a:bodyPr/>
                    <a:lstStyle/>
                    <a:p>
                      <a:pPr>
                        <a:buNone/>
                      </a:pPr>
                      <a:r>
                        <a:rPr lang="en-US" sz="900" b="1" dirty="0">
                          <a:solidFill>
                            <a:srgbClr val="000000"/>
                          </a:solidFill>
                          <a:effectLst/>
                          <a:latin typeface="Helvetica Neue" panose="02000503000000020004" pitchFamily="2" charset="0"/>
                        </a:rPr>
                        <a:t>AC</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2001-09-30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9.0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7911432"/>
                  </a:ext>
                </a:extLst>
              </a:tr>
              <a:tr h="373729">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2001-10-31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dirty="0">
                          <a:solidFill>
                            <a:srgbClr val="000000"/>
                          </a:solidFill>
                          <a:effectLst/>
                          <a:latin typeface="Helvetica Neue" panose="02000503000000020004" pitchFamily="2" charset="0"/>
                        </a:rPr>
                        <a:t>14.0</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4968669"/>
                  </a:ext>
                </a:extLst>
              </a:tr>
              <a:tr h="373729">
                <a:tc>
                  <a:txBody>
                    <a:bodyPr/>
                    <a:lstStyle/>
                    <a:p>
                      <a:pPr>
                        <a:buNone/>
                      </a:pPr>
                      <a:r>
                        <a:rPr lang="en-US" sz="1000" b="1" dirty="0">
                          <a:solidFill>
                            <a:srgbClr val="000000"/>
                          </a:solidFill>
                          <a:effectLst/>
                          <a:latin typeface="Helvetica Neue" panose="02000503000000020004" pitchFamily="2" charset="0"/>
                        </a:rPr>
                        <a:t>AC</a:t>
                      </a:r>
                      <a:endParaRPr lang="en-US" sz="10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2001-12-31</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56.0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9069925"/>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2002-01-31</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dirty="0">
                          <a:solidFill>
                            <a:srgbClr val="000000"/>
                          </a:solidFill>
                          <a:effectLst/>
                          <a:latin typeface="Helvetica Neue" panose="02000503000000020004" pitchFamily="2" charset="0"/>
                        </a:rPr>
                        <a:t>58.0</a:t>
                      </a:r>
                      <a:endParaRPr lang="en-US" sz="10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7821134"/>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2002-02-28</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1.0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136.0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9805227"/>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2002-03-31</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322.0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136106"/>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2002-04-30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77.0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188063"/>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2002-05-31</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dirty="0">
                          <a:solidFill>
                            <a:srgbClr val="000000"/>
                          </a:solidFill>
                          <a:effectLst/>
                          <a:latin typeface="Helvetica Neue" panose="02000503000000020004" pitchFamily="2" charset="0"/>
                        </a:rPr>
                        <a:t>35.0</a:t>
                      </a:r>
                      <a:endParaRPr lang="en-US" sz="10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7044222"/>
                  </a:ext>
                </a:extLst>
              </a:tr>
            </a:tbl>
          </a:graphicData>
        </a:graphic>
      </p:graphicFrame>
    </p:spTree>
    <p:extLst>
      <p:ext uri="{BB962C8B-B14F-4D97-AF65-F5344CB8AC3E}">
        <p14:creationId xmlns:p14="http://schemas.microsoft.com/office/powerpoint/2010/main" val="3765089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2929-BE1D-78A5-9C57-7798BEF14FC2}"/>
              </a:ext>
            </a:extLst>
          </p:cNvPr>
          <p:cNvSpPr>
            <a:spLocks noGrp="1"/>
          </p:cNvSpPr>
          <p:nvPr>
            <p:ph type="title"/>
          </p:nvPr>
        </p:nvSpPr>
        <p:spPr/>
        <p:txBody>
          <a:bodyPr/>
          <a:lstStyle/>
          <a:p>
            <a:r>
              <a:rPr lang="en-US" dirty="0" err="1"/>
              <a:t>Linelist</a:t>
            </a:r>
            <a:r>
              <a:rPr lang="en-US" dirty="0"/>
              <a:t> data</a:t>
            </a:r>
          </a:p>
        </p:txBody>
      </p:sp>
      <p:sp>
        <p:nvSpPr>
          <p:cNvPr id="3" name="Content Placeholder 2">
            <a:extLst>
              <a:ext uri="{FF2B5EF4-FFF2-40B4-BE49-F238E27FC236}">
                <a16:creationId xmlns:a16="http://schemas.microsoft.com/office/drawing/2014/main" id="{0E0F5DC4-6E6B-FEC6-1F00-AF1263EDBA23}"/>
              </a:ext>
            </a:extLst>
          </p:cNvPr>
          <p:cNvSpPr>
            <a:spLocks noGrp="1"/>
          </p:cNvSpPr>
          <p:nvPr>
            <p:ph idx="1"/>
          </p:nvPr>
        </p:nvSpPr>
        <p:spPr>
          <a:xfrm>
            <a:off x="838200" y="1825625"/>
            <a:ext cx="6332034" cy="2032697"/>
          </a:xfrm>
        </p:spPr>
        <p:txBody>
          <a:bodyPr/>
          <a:lstStyle/>
          <a:p>
            <a:r>
              <a:rPr lang="en-US" sz="2400" dirty="0"/>
              <a:t>Formatted to contain monthly serotyped DENV 1-4 incidence per Brazilian state + total DENV cases </a:t>
            </a:r>
          </a:p>
          <a:p>
            <a:r>
              <a:rPr lang="en-US" sz="2400" dirty="0"/>
              <a:t>`</a:t>
            </a:r>
            <a:r>
              <a:rPr lang="en-US" sz="2400" dirty="0" err="1"/>
              <a:t>DENV_total</a:t>
            </a:r>
            <a:r>
              <a:rPr lang="en-US" sz="2400" dirty="0"/>
              <a:t>`: reliable and complete</a:t>
            </a:r>
          </a:p>
          <a:p>
            <a:r>
              <a:rPr lang="en-US" sz="2400" dirty="0"/>
              <a:t>`DENV_1-4`: sparse</a:t>
            </a:r>
          </a:p>
          <a:p>
            <a:pPr marL="0" indent="0">
              <a:buNone/>
            </a:pPr>
            <a:endParaRPr lang="en-US" dirty="0"/>
          </a:p>
        </p:txBody>
      </p:sp>
      <p:graphicFrame>
        <p:nvGraphicFramePr>
          <p:cNvPr id="4" name="Table 3">
            <a:extLst>
              <a:ext uri="{FF2B5EF4-FFF2-40B4-BE49-F238E27FC236}">
                <a16:creationId xmlns:a16="http://schemas.microsoft.com/office/drawing/2014/main" id="{37B34ADB-3A48-1263-843A-EFD98457656C}"/>
              </a:ext>
            </a:extLst>
          </p:cNvPr>
          <p:cNvGraphicFramePr>
            <a:graphicFrameLocks noGrp="1"/>
          </p:cNvGraphicFramePr>
          <p:nvPr>
            <p:extLst>
              <p:ext uri="{D42A27DB-BD31-4B8C-83A1-F6EECF244321}">
                <p14:modId xmlns:p14="http://schemas.microsoft.com/office/powerpoint/2010/main" val="1464206645"/>
              </p:ext>
            </p:extLst>
          </p:nvPr>
        </p:nvGraphicFramePr>
        <p:xfrm>
          <a:off x="7170234" y="189874"/>
          <a:ext cx="4928840" cy="6512014"/>
        </p:xfrm>
        <a:graphic>
          <a:graphicData uri="http://schemas.openxmlformats.org/drawingml/2006/table">
            <a:tbl>
              <a:tblPr/>
              <a:tblGrid>
                <a:gridCol w="764818">
                  <a:extLst>
                    <a:ext uri="{9D8B030D-6E8A-4147-A177-3AD203B41FA5}">
                      <a16:colId xmlns:a16="http://schemas.microsoft.com/office/drawing/2014/main" val="2600581438"/>
                    </a:ext>
                  </a:extLst>
                </a:gridCol>
                <a:gridCol w="941500">
                  <a:extLst>
                    <a:ext uri="{9D8B030D-6E8A-4147-A177-3AD203B41FA5}">
                      <a16:colId xmlns:a16="http://schemas.microsoft.com/office/drawing/2014/main" val="4042556168"/>
                    </a:ext>
                  </a:extLst>
                </a:gridCol>
                <a:gridCol w="620009">
                  <a:extLst>
                    <a:ext uri="{9D8B030D-6E8A-4147-A177-3AD203B41FA5}">
                      <a16:colId xmlns:a16="http://schemas.microsoft.com/office/drawing/2014/main" val="2186437995"/>
                    </a:ext>
                  </a:extLst>
                </a:gridCol>
                <a:gridCol w="616104">
                  <a:extLst>
                    <a:ext uri="{9D8B030D-6E8A-4147-A177-3AD203B41FA5}">
                      <a16:colId xmlns:a16="http://schemas.microsoft.com/office/drawing/2014/main" val="4130014277"/>
                    </a:ext>
                  </a:extLst>
                </a:gridCol>
                <a:gridCol w="616106">
                  <a:extLst>
                    <a:ext uri="{9D8B030D-6E8A-4147-A177-3AD203B41FA5}">
                      <a16:colId xmlns:a16="http://schemas.microsoft.com/office/drawing/2014/main" val="1420043438"/>
                    </a:ext>
                  </a:extLst>
                </a:gridCol>
                <a:gridCol w="584238">
                  <a:extLst>
                    <a:ext uri="{9D8B030D-6E8A-4147-A177-3AD203B41FA5}">
                      <a16:colId xmlns:a16="http://schemas.microsoft.com/office/drawing/2014/main" val="780462606"/>
                    </a:ext>
                  </a:extLst>
                </a:gridCol>
                <a:gridCol w="786065">
                  <a:extLst>
                    <a:ext uri="{9D8B030D-6E8A-4147-A177-3AD203B41FA5}">
                      <a16:colId xmlns:a16="http://schemas.microsoft.com/office/drawing/2014/main" val="1590406141"/>
                    </a:ext>
                  </a:extLst>
                </a:gridCol>
              </a:tblGrid>
              <a:tr h="215613">
                <a:tc>
                  <a:txBody>
                    <a:bodyPr/>
                    <a:lstStyle/>
                    <a:p>
                      <a:pPr>
                        <a:buNone/>
                      </a:pPr>
                      <a:r>
                        <a:rPr lang="en-US" sz="900" b="1">
                          <a:solidFill>
                            <a:srgbClr val="000000"/>
                          </a:solidFill>
                          <a:effectLst/>
                          <a:latin typeface="Helvetica Neue" panose="02000503000000020004" pitchFamily="2" charset="0"/>
                        </a:rPr>
                        <a:t>UF</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dirty="0">
                          <a:solidFill>
                            <a:srgbClr val="000000"/>
                          </a:solidFill>
                          <a:effectLst/>
                          <a:latin typeface="Helvetica Neue" panose="02000503000000020004" pitchFamily="2" charset="0"/>
                        </a:rPr>
                        <a:t>date</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a:solidFill>
                            <a:srgbClr val="000000"/>
                          </a:solidFill>
                          <a:effectLst/>
                          <a:latin typeface="Helvetica Neue" panose="02000503000000020004" pitchFamily="2" charset="0"/>
                        </a:rPr>
                        <a:t>DENV_1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a:solidFill>
                            <a:srgbClr val="000000"/>
                          </a:solidFill>
                          <a:effectLst/>
                          <a:latin typeface="Helvetica Neue" panose="02000503000000020004" pitchFamily="2" charset="0"/>
                        </a:rPr>
                        <a:t>DENV_2</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dirty="0">
                          <a:solidFill>
                            <a:srgbClr val="000000"/>
                          </a:solidFill>
                          <a:effectLst/>
                          <a:latin typeface="Helvetica Neue" panose="02000503000000020004" pitchFamily="2" charset="0"/>
                        </a:rPr>
                        <a:t>DENV_3</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a:solidFill>
                            <a:srgbClr val="000000"/>
                          </a:solidFill>
                          <a:effectLst/>
                          <a:latin typeface="Helvetica Neue" panose="02000503000000020004" pitchFamily="2" charset="0"/>
                        </a:rPr>
                        <a:t>DENV_4</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900" b="1" dirty="0" err="1">
                          <a:solidFill>
                            <a:srgbClr val="000000"/>
                          </a:solidFill>
                          <a:effectLst/>
                          <a:latin typeface="Helvetica Neue" panose="02000503000000020004" pitchFamily="2" charset="0"/>
                        </a:rPr>
                        <a:t>DENV_total</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314665416"/>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2000-12-31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dirty="0">
                          <a:solidFill>
                            <a:srgbClr val="000000"/>
                          </a:solidFill>
                          <a:effectLst/>
                          <a:latin typeface="Helvetica Neue" panose="02000503000000020004" pitchFamily="2" charset="0"/>
                        </a:rPr>
                        <a:t>419.0</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6053613"/>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dirty="0">
                          <a:solidFill>
                            <a:srgbClr val="000000"/>
                          </a:solidFill>
                          <a:effectLst/>
                          <a:latin typeface="Helvetica Neue" panose="02000503000000020004" pitchFamily="2" charset="0"/>
                        </a:rPr>
                        <a:t>2001-01-31</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1299.0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9313496"/>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2001-02-28</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355.0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5782813"/>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2001-03-31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dirty="0">
                          <a:solidFill>
                            <a:srgbClr val="000000"/>
                          </a:solidFill>
                          <a:effectLst/>
                          <a:latin typeface="Helvetica Neue" panose="02000503000000020004" pitchFamily="2" charset="0"/>
                        </a:rPr>
                        <a:t>144.0</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7731586"/>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2001-04-30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2.0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76.0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9407911"/>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2001-05-31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27.0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4680307"/>
                  </a:ext>
                </a:extLst>
              </a:tr>
              <a:tr h="359355">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2001-06-30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dirty="0">
                          <a:solidFill>
                            <a:srgbClr val="000000"/>
                          </a:solidFill>
                          <a:effectLst/>
                          <a:latin typeface="Helvetica Neue" panose="02000503000000020004" pitchFamily="2" charset="0"/>
                        </a:rPr>
                        <a:t>44.0</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4728220"/>
                  </a:ext>
                </a:extLst>
              </a:tr>
              <a:tr h="373729">
                <a:tc>
                  <a:txBody>
                    <a:bodyPr/>
                    <a:lstStyle/>
                    <a:p>
                      <a:pPr>
                        <a:buNone/>
                      </a:pPr>
                      <a:r>
                        <a:rPr lang="en-US" sz="900" b="1" dirty="0">
                          <a:solidFill>
                            <a:srgbClr val="000000"/>
                          </a:solidFill>
                          <a:effectLst/>
                          <a:latin typeface="Helvetica Neue" panose="02000503000000020004" pitchFamily="2" charset="0"/>
                        </a:rPr>
                        <a:t>AC</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2001-07-31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8.0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1394789"/>
                  </a:ext>
                </a:extLst>
              </a:tr>
              <a:tr h="373729">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2001-08-31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9.0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9321094"/>
                  </a:ext>
                </a:extLst>
              </a:tr>
              <a:tr h="373729">
                <a:tc>
                  <a:txBody>
                    <a:bodyPr/>
                    <a:lstStyle/>
                    <a:p>
                      <a:pPr>
                        <a:buNone/>
                      </a:pPr>
                      <a:r>
                        <a:rPr lang="en-US" sz="900" b="1" dirty="0">
                          <a:solidFill>
                            <a:srgbClr val="000000"/>
                          </a:solidFill>
                          <a:effectLst/>
                          <a:latin typeface="Helvetica Neue" panose="02000503000000020004" pitchFamily="2" charset="0"/>
                        </a:rPr>
                        <a:t>AC</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2001-09-30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9.0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7911432"/>
                  </a:ext>
                </a:extLst>
              </a:tr>
              <a:tr h="373729">
                <a:tc>
                  <a:txBody>
                    <a:bodyPr/>
                    <a:lstStyle/>
                    <a:p>
                      <a:pPr>
                        <a:buNone/>
                      </a:pPr>
                      <a:r>
                        <a:rPr lang="en-US" sz="900" b="1">
                          <a:solidFill>
                            <a:srgbClr val="000000"/>
                          </a:solidFill>
                          <a:effectLst/>
                          <a:latin typeface="Helvetica Neue" panose="02000503000000020004" pitchFamily="2" charset="0"/>
                        </a:rPr>
                        <a:t>AC</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900">
                          <a:solidFill>
                            <a:srgbClr val="000000"/>
                          </a:solidFill>
                          <a:effectLst/>
                          <a:latin typeface="Helvetica Neue" panose="02000503000000020004" pitchFamily="2" charset="0"/>
                        </a:rPr>
                        <a:t>2001-10-31</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a:solidFill>
                            <a:srgbClr val="000000"/>
                          </a:solidFill>
                          <a:effectLst/>
                          <a:latin typeface="Helvetica Neue" panose="02000503000000020004" pitchFamily="2" charset="0"/>
                        </a:rPr>
                        <a:t>1.0</a:t>
                      </a:r>
                      <a:endParaRPr lang="en-US" sz="9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900">
                          <a:effectLst/>
                          <a:latin typeface="Helvetica" pitchFamily="2" charset="0"/>
                        </a:rPr>
                      </a:br>
                      <a:endParaRPr lang="en-US" sz="9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900" dirty="0">
                          <a:solidFill>
                            <a:srgbClr val="000000"/>
                          </a:solidFill>
                          <a:effectLst/>
                          <a:latin typeface="Helvetica Neue" panose="02000503000000020004" pitchFamily="2" charset="0"/>
                        </a:rPr>
                        <a:t>14.0</a:t>
                      </a:r>
                      <a:endParaRPr lang="en-US" sz="9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4968669"/>
                  </a:ext>
                </a:extLst>
              </a:tr>
              <a:tr h="373729">
                <a:tc>
                  <a:txBody>
                    <a:bodyPr/>
                    <a:lstStyle/>
                    <a:p>
                      <a:pPr>
                        <a:buNone/>
                      </a:pPr>
                      <a:r>
                        <a:rPr lang="en-US" sz="1000" b="1" dirty="0">
                          <a:solidFill>
                            <a:srgbClr val="000000"/>
                          </a:solidFill>
                          <a:effectLst/>
                          <a:latin typeface="Helvetica Neue" panose="02000503000000020004" pitchFamily="2" charset="0"/>
                        </a:rPr>
                        <a:t>AC</a:t>
                      </a:r>
                      <a:endParaRPr lang="en-US" sz="10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2001-12-31</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56.0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9069925"/>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2002-01-31</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dirty="0">
                          <a:solidFill>
                            <a:srgbClr val="000000"/>
                          </a:solidFill>
                          <a:effectLst/>
                          <a:latin typeface="Helvetica Neue" panose="02000503000000020004" pitchFamily="2" charset="0"/>
                        </a:rPr>
                        <a:t>58.0</a:t>
                      </a:r>
                      <a:endParaRPr lang="en-US" sz="10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7821134"/>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2002-02-28</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1.0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136.0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9805227"/>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2002-03-31</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322.0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136106"/>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2002-04-30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77.0</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188063"/>
                  </a:ext>
                </a:extLst>
              </a:tr>
              <a:tr h="373729">
                <a:tc>
                  <a:txBody>
                    <a:bodyPr/>
                    <a:lstStyle/>
                    <a:p>
                      <a:pPr>
                        <a:buNone/>
                      </a:pPr>
                      <a:r>
                        <a:rPr lang="en-US" sz="1000" b="1">
                          <a:solidFill>
                            <a:srgbClr val="000000"/>
                          </a:solidFill>
                          <a:effectLst/>
                          <a:latin typeface="Helvetica Neue" panose="02000503000000020004" pitchFamily="2" charset="0"/>
                        </a:rPr>
                        <a:t>AC</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1000">
                          <a:solidFill>
                            <a:srgbClr val="000000"/>
                          </a:solidFill>
                          <a:effectLst/>
                          <a:latin typeface="Helvetica Neue" panose="02000503000000020004" pitchFamily="2" charset="0"/>
                        </a:rPr>
                        <a:t>2002-05-31</a:t>
                      </a:r>
                      <a:endParaRPr lang="en-US" sz="10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br>
                        <a:rPr lang="en-US" sz="1000">
                          <a:effectLst/>
                          <a:latin typeface="Helvetica" pitchFamily="2" charset="0"/>
                        </a:rPr>
                      </a:br>
                      <a:endParaRPr lang="en-US" sz="100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dirty="0">
                          <a:solidFill>
                            <a:srgbClr val="000000"/>
                          </a:solidFill>
                          <a:effectLst/>
                          <a:latin typeface="Helvetica Neue" panose="02000503000000020004" pitchFamily="2" charset="0"/>
                        </a:rPr>
                        <a:t>35.0</a:t>
                      </a:r>
                      <a:endParaRPr lang="en-US" sz="10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7044222"/>
                  </a:ext>
                </a:extLst>
              </a:tr>
            </a:tbl>
          </a:graphicData>
        </a:graphic>
      </p:graphicFrame>
      <p:pic>
        <p:nvPicPr>
          <p:cNvPr id="6" name="Picture 5">
            <a:extLst>
              <a:ext uri="{FF2B5EF4-FFF2-40B4-BE49-F238E27FC236}">
                <a16:creationId xmlns:a16="http://schemas.microsoft.com/office/drawing/2014/main" id="{66A34E12-0553-7616-A26C-240E5423AE84}"/>
              </a:ext>
            </a:extLst>
          </p:cNvPr>
          <p:cNvPicPr>
            <a:picLocks noChangeAspect="1"/>
          </p:cNvPicPr>
          <p:nvPr/>
        </p:nvPicPr>
        <p:blipFill>
          <a:blip r:embed="rId2"/>
          <a:srcRect l="4390" t="8618" r="8848" b="63740"/>
          <a:stretch>
            <a:fillRect/>
          </a:stretch>
        </p:blipFill>
        <p:spPr>
          <a:xfrm>
            <a:off x="838200" y="3858322"/>
            <a:ext cx="4480934" cy="1341519"/>
          </a:xfrm>
          <a:prstGeom prst="rect">
            <a:avLst/>
          </a:prstGeom>
        </p:spPr>
      </p:pic>
      <p:sp>
        <p:nvSpPr>
          <p:cNvPr id="7" name="TextBox 6">
            <a:extLst>
              <a:ext uri="{FF2B5EF4-FFF2-40B4-BE49-F238E27FC236}">
                <a16:creationId xmlns:a16="http://schemas.microsoft.com/office/drawing/2014/main" id="{25C7C5AA-8DD1-2F2E-5A81-81CFCB0A5E90}"/>
              </a:ext>
            </a:extLst>
          </p:cNvPr>
          <p:cNvSpPr txBox="1"/>
          <p:nvPr/>
        </p:nvSpPr>
        <p:spPr>
          <a:xfrm>
            <a:off x="5419492" y="4425834"/>
            <a:ext cx="1650381" cy="367990"/>
          </a:xfrm>
          <a:prstGeom prst="rect">
            <a:avLst/>
          </a:prstGeom>
          <a:noFill/>
        </p:spPr>
        <p:txBody>
          <a:bodyPr wrap="square" rtlCol="0">
            <a:spAutoFit/>
          </a:bodyPr>
          <a:lstStyle/>
          <a:p>
            <a:r>
              <a:rPr lang="en-US" dirty="0" err="1"/>
              <a:t>DENV_total</a:t>
            </a:r>
            <a:endParaRPr lang="en-US" dirty="0"/>
          </a:p>
        </p:txBody>
      </p:sp>
      <p:pic>
        <p:nvPicPr>
          <p:cNvPr id="9" name="Picture 8">
            <a:extLst>
              <a:ext uri="{FF2B5EF4-FFF2-40B4-BE49-F238E27FC236}">
                <a16:creationId xmlns:a16="http://schemas.microsoft.com/office/drawing/2014/main" id="{C9C08FED-3943-6A61-19A3-743DDEC340B6}"/>
              </a:ext>
            </a:extLst>
          </p:cNvPr>
          <p:cNvPicPr>
            <a:picLocks noChangeAspect="1"/>
          </p:cNvPicPr>
          <p:nvPr/>
        </p:nvPicPr>
        <p:blipFill>
          <a:blip r:embed="rId2"/>
          <a:srcRect l="4390" t="66041" r="8848" b="7317"/>
          <a:stretch>
            <a:fillRect/>
          </a:stretch>
        </p:blipFill>
        <p:spPr>
          <a:xfrm>
            <a:off x="838200" y="5354432"/>
            <a:ext cx="4480934" cy="1292978"/>
          </a:xfrm>
          <a:prstGeom prst="rect">
            <a:avLst/>
          </a:prstGeom>
        </p:spPr>
      </p:pic>
      <p:sp>
        <p:nvSpPr>
          <p:cNvPr id="10" name="TextBox 9">
            <a:extLst>
              <a:ext uri="{FF2B5EF4-FFF2-40B4-BE49-F238E27FC236}">
                <a16:creationId xmlns:a16="http://schemas.microsoft.com/office/drawing/2014/main" id="{2A0F02AF-DA84-D2F0-DCD9-1A75EDBEFB2E}"/>
              </a:ext>
            </a:extLst>
          </p:cNvPr>
          <p:cNvSpPr txBox="1"/>
          <p:nvPr/>
        </p:nvSpPr>
        <p:spPr>
          <a:xfrm>
            <a:off x="5419493" y="5729326"/>
            <a:ext cx="1650381" cy="367990"/>
          </a:xfrm>
          <a:prstGeom prst="rect">
            <a:avLst/>
          </a:prstGeom>
          <a:noFill/>
        </p:spPr>
        <p:txBody>
          <a:bodyPr wrap="square" rtlCol="0">
            <a:spAutoFit/>
          </a:bodyPr>
          <a:lstStyle/>
          <a:p>
            <a:r>
              <a:rPr lang="en-US" dirty="0"/>
              <a:t>DENV_1-4</a:t>
            </a:r>
          </a:p>
        </p:txBody>
      </p:sp>
    </p:spTree>
    <p:extLst>
      <p:ext uri="{BB962C8B-B14F-4D97-AF65-F5344CB8AC3E}">
        <p14:creationId xmlns:p14="http://schemas.microsoft.com/office/powerpoint/2010/main" val="1652946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62C85-D92F-D978-0126-091722EFA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177D0-E24A-9351-D495-CDBE9A1C342E}"/>
              </a:ext>
            </a:extLst>
          </p:cNvPr>
          <p:cNvSpPr>
            <a:spLocks noGrp="1"/>
          </p:cNvSpPr>
          <p:nvPr>
            <p:ph type="title"/>
          </p:nvPr>
        </p:nvSpPr>
        <p:spPr/>
        <p:txBody>
          <a:bodyPr/>
          <a:lstStyle/>
          <a:p>
            <a:r>
              <a:rPr lang="en-US" dirty="0" err="1"/>
              <a:t>Linelist</a:t>
            </a:r>
            <a:r>
              <a:rPr lang="en-US" dirty="0"/>
              <a:t> data</a:t>
            </a:r>
          </a:p>
        </p:txBody>
      </p:sp>
      <p:sp>
        <p:nvSpPr>
          <p:cNvPr id="3" name="Content Placeholder 2">
            <a:extLst>
              <a:ext uri="{FF2B5EF4-FFF2-40B4-BE49-F238E27FC236}">
                <a16:creationId xmlns:a16="http://schemas.microsoft.com/office/drawing/2014/main" id="{795F7344-6CC1-2A9B-6619-2EAAD1F243EF}"/>
              </a:ext>
            </a:extLst>
          </p:cNvPr>
          <p:cNvSpPr>
            <a:spLocks noGrp="1"/>
          </p:cNvSpPr>
          <p:nvPr>
            <p:ph idx="1"/>
          </p:nvPr>
        </p:nvSpPr>
        <p:spPr>
          <a:xfrm>
            <a:off x="838199" y="1825625"/>
            <a:ext cx="10970941" cy="2032697"/>
          </a:xfrm>
        </p:spPr>
        <p:txBody>
          <a:bodyPr>
            <a:normAutofit/>
          </a:bodyPr>
          <a:lstStyle/>
          <a:p>
            <a:r>
              <a:rPr lang="en-US" sz="2400" dirty="0"/>
              <a:t>Agreement between </a:t>
            </a:r>
            <a:r>
              <a:rPr lang="en-US" sz="2400" dirty="0" err="1"/>
              <a:t>DENV_total</a:t>
            </a:r>
            <a:r>
              <a:rPr lang="en-US" sz="2400" dirty="0"/>
              <a:t> and DENV1-4 is hazy</a:t>
            </a:r>
          </a:p>
          <a:p>
            <a:pPr lvl="1"/>
            <a:r>
              <a:rPr lang="en-US" sz="2000" dirty="0">
                <a:sym typeface="Wingdings" pitchFamily="2" charset="2"/>
              </a:rPr>
              <a:t>Macro trend: Peaks and throughs overlap, if there’s a lot of DENV then cases get serotyped</a:t>
            </a:r>
          </a:p>
          <a:p>
            <a:pPr lvl="1"/>
            <a:r>
              <a:rPr lang="en-US" sz="2000" dirty="0">
                <a:sym typeface="Wingdings" pitchFamily="2" charset="2"/>
              </a:rPr>
              <a:t>Micro trend:</a:t>
            </a:r>
          </a:p>
          <a:p>
            <a:pPr lvl="2"/>
            <a:r>
              <a:rPr lang="en-US" sz="1600" dirty="0">
                <a:sym typeface="Wingdings" pitchFamily="2" charset="2"/>
              </a:rPr>
              <a:t>Pre-2020: little correlation between peak height of </a:t>
            </a:r>
            <a:r>
              <a:rPr lang="en-US" sz="1600" dirty="0" err="1">
                <a:sym typeface="Wingdings" pitchFamily="2" charset="2"/>
              </a:rPr>
              <a:t>DENV_total</a:t>
            </a:r>
            <a:r>
              <a:rPr lang="en-US" sz="1600" dirty="0">
                <a:sym typeface="Wingdings" pitchFamily="2" charset="2"/>
              </a:rPr>
              <a:t> and the serotyped cases indicating collection was ad-hoc</a:t>
            </a:r>
          </a:p>
          <a:p>
            <a:pPr lvl="2"/>
            <a:r>
              <a:rPr lang="en-US" sz="1600" dirty="0">
                <a:sym typeface="Wingdings" pitchFamily="2" charset="2"/>
              </a:rPr>
              <a:t>Overall serotyping capacity (fraction of column </a:t>
            </a:r>
            <a:r>
              <a:rPr lang="en-US" sz="1600" dirty="0" err="1">
                <a:sym typeface="Wingdings" pitchFamily="2" charset="2"/>
              </a:rPr>
              <a:t>DENV_total</a:t>
            </a:r>
            <a:r>
              <a:rPr lang="en-US" sz="1600" dirty="0">
                <a:sym typeface="Wingdings" pitchFamily="2" charset="2"/>
              </a:rPr>
              <a:t> captured in DENV1-4) increased over the years</a:t>
            </a:r>
            <a:endParaRPr lang="en-US" sz="1600" dirty="0"/>
          </a:p>
          <a:p>
            <a:pPr marL="0" indent="0">
              <a:buNone/>
            </a:pPr>
            <a:endParaRPr lang="en-US" dirty="0"/>
          </a:p>
        </p:txBody>
      </p:sp>
      <p:pic>
        <p:nvPicPr>
          <p:cNvPr id="6" name="Picture 5">
            <a:extLst>
              <a:ext uri="{FF2B5EF4-FFF2-40B4-BE49-F238E27FC236}">
                <a16:creationId xmlns:a16="http://schemas.microsoft.com/office/drawing/2014/main" id="{E077B563-16A4-C0BD-93D1-0825F9C19281}"/>
              </a:ext>
            </a:extLst>
          </p:cNvPr>
          <p:cNvPicPr>
            <a:picLocks noChangeAspect="1"/>
          </p:cNvPicPr>
          <p:nvPr/>
        </p:nvPicPr>
        <p:blipFill>
          <a:blip r:embed="rId2"/>
          <a:srcRect l="4390" t="8618" r="8848" b="63740"/>
          <a:stretch>
            <a:fillRect/>
          </a:stretch>
        </p:blipFill>
        <p:spPr>
          <a:xfrm>
            <a:off x="838200" y="3858322"/>
            <a:ext cx="4480934" cy="1341519"/>
          </a:xfrm>
          <a:prstGeom prst="rect">
            <a:avLst/>
          </a:prstGeom>
        </p:spPr>
      </p:pic>
      <p:sp>
        <p:nvSpPr>
          <p:cNvPr id="7" name="TextBox 6">
            <a:extLst>
              <a:ext uri="{FF2B5EF4-FFF2-40B4-BE49-F238E27FC236}">
                <a16:creationId xmlns:a16="http://schemas.microsoft.com/office/drawing/2014/main" id="{A2E9B90F-5D79-4F5B-93A1-93E28BD995FA}"/>
              </a:ext>
            </a:extLst>
          </p:cNvPr>
          <p:cNvSpPr txBox="1"/>
          <p:nvPr/>
        </p:nvSpPr>
        <p:spPr>
          <a:xfrm>
            <a:off x="5419492" y="4425834"/>
            <a:ext cx="1650381" cy="367990"/>
          </a:xfrm>
          <a:prstGeom prst="rect">
            <a:avLst/>
          </a:prstGeom>
          <a:noFill/>
        </p:spPr>
        <p:txBody>
          <a:bodyPr wrap="square" rtlCol="0">
            <a:spAutoFit/>
          </a:bodyPr>
          <a:lstStyle/>
          <a:p>
            <a:r>
              <a:rPr lang="en-US" dirty="0" err="1"/>
              <a:t>DENV_total</a:t>
            </a:r>
            <a:endParaRPr lang="en-US" dirty="0"/>
          </a:p>
        </p:txBody>
      </p:sp>
      <p:pic>
        <p:nvPicPr>
          <p:cNvPr id="9" name="Picture 8">
            <a:extLst>
              <a:ext uri="{FF2B5EF4-FFF2-40B4-BE49-F238E27FC236}">
                <a16:creationId xmlns:a16="http://schemas.microsoft.com/office/drawing/2014/main" id="{C5B27BCB-970E-8469-8CC7-60479A99846A}"/>
              </a:ext>
            </a:extLst>
          </p:cNvPr>
          <p:cNvPicPr>
            <a:picLocks noChangeAspect="1"/>
          </p:cNvPicPr>
          <p:nvPr/>
        </p:nvPicPr>
        <p:blipFill>
          <a:blip r:embed="rId2"/>
          <a:srcRect l="4390" t="66041" r="8848" b="7317"/>
          <a:stretch>
            <a:fillRect/>
          </a:stretch>
        </p:blipFill>
        <p:spPr>
          <a:xfrm>
            <a:off x="838200" y="5354432"/>
            <a:ext cx="4480934" cy="1292978"/>
          </a:xfrm>
          <a:prstGeom prst="rect">
            <a:avLst/>
          </a:prstGeom>
        </p:spPr>
      </p:pic>
      <p:sp>
        <p:nvSpPr>
          <p:cNvPr id="10" name="TextBox 9">
            <a:extLst>
              <a:ext uri="{FF2B5EF4-FFF2-40B4-BE49-F238E27FC236}">
                <a16:creationId xmlns:a16="http://schemas.microsoft.com/office/drawing/2014/main" id="{8A990FA3-5474-A116-F167-F86790531381}"/>
              </a:ext>
            </a:extLst>
          </p:cNvPr>
          <p:cNvSpPr txBox="1"/>
          <p:nvPr/>
        </p:nvSpPr>
        <p:spPr>
          <a:xfrm>
            <a:off x="5419493" y="5729326"/>
            <a:ext cx="1650381" cy="367990"/>
          </a:xfrm>
          <a:prstGeom prst="rect">
            <a:avLst/>
          </a:prstGeom>
          <a:noFill/>
        </p:spPr>
        <p:txBody>
          <a:bodyPr wrap="square" rtlCol="0">
            <a:spAutoFit/>
          </a:bodyPr>
          <a:lstStyle/>
          <a:p>
            <a:r>
              <a:rPr lang="en-US" dirty="0"/>
              <a:t>DENV_1-4</a:t>
            </a:r>
          </a:p>
        </p:txBody>
      </p:sp>
    </p:spTree>
    <p:extLst>
      <p:ext uri="{BB962C8B-B14F-4D97-AF65-F5344CB8AC3E}">
        <p14:creationId xmlns:p14="http://schemas.microsoft.com/office/powerpoint/2010/main" val="3733246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A4124-BCFD-DA64-E979-BC9DE5DFB3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D3F80-361B-C910-CD6D-1642A98E3B80}"/>
              </a:ext>
            </a:extLst>
          </p:cNvPr>
          <p:cNvSpPr>
            <a:spLocks noGrp="1"/>
          </p:cNvSpPr>
          <p:nvPr>
            <p:ph type="title"/>
          </p:nvPr>
        </p:nvSpPr>
        <p:spPr/>
        <p:txBody>
          <a:bodyPr/>
          <a:lstStyle/>
          <a:p>
            <a:r>
              <a:rPr lang="en-US" dirty="0"/>
              <a:t>Covariates</a:t>
            </a:r>
          </a:p>
        </p:txBody>
      </p:sp>
      <p:sp>
        <p:nvSpPr>
          <p:cNvPr id="3" name="Content Placeholder 2">
            <a:extLst>
              <a:ext uri="{FF2B5EF4-FFF2-40B4-BE49-F238E27FC236}">
                <a16:creationId xmlns:a16="http://schemas.microsoft.com/office/drawing/2014/main" id="{C779B441-FD3E-B896-9A2F-F6A8DA00F217}"/>
              </a:ext>
            </a:extLst>
          </p:cNvPr>
          <p:cNvSpPr>
            <a:spLocks noGrp="1"/>
          </p:cNvSpPr>
          <p:nvPr>
            <p:ph idx="1"/>
          </p:nvPr>
        </p:nvSpPr>
        <p:spPr>
          <a:xfrm>
            <a:off x="838200" y="1825625"/>
            <a:ext cx="7313342" cy="2032697"/>
          </a:xfrm>
        </p:spPr>
        <p:txBody>
          <a:bodyPr>
            <a:normAutofit/>
          </a:bodyPr>
          <a:lstStyle/>
          <a:p>
            <a:r>
              <a:rPr lang="en-US" sz="2400" dirty="0"/>
              <a:t>Build a dataset of potential state-level covariates</a:t>
            </a:r>
          </a:p>
          <a:p>
            <a:r>
              <a:rPr lang="en-US" sz="2400" dirty="0"/>
              <a:t>Also a demographically-weighted state distance matrix D (origin-destination type, square)</a:t>
            </a:r>
          </a:p>
          <a:p>
            <a:endParaRPr lang="en-US" sz="2400" dirty="0"/>
          </a:p>
          <a:p>
            <a:pPr marL="0" indent="0">
              <a:buNone/>
            </a:pPr>
            <a:endParaRPr lang="en-US" sz="1600" dirty="0"/>
          </a:p>
          <a:p>
            <a:pPr marL="0" indent="0">
              <a:buNone/>
            </a:pPr>
            <a:endParaRPr lang="en-US" dirty="0"/>
          </a:p>
        </p:txBody>
      </p:sp>
      <p:graphicFrame>
        <p:nvGraphicFramePr>
          <p:cNvPr id="4" name="Table 3">
            <a:extLst>
              <a:ext uri="{FF2B5EF4-FFF2-40B4-BE49-F238E27FC236}">
                <a16:creationId xmlns:a16="http://schemas.microsoft.com/office/drawing/2014/main" id="{1030B075-942B-566B-5B7D-9F54B00E5992}"/>
              </a:ext>
            </a:extLst>
          </p:cNvPr>
          <p:cNvGraphicFramePr>
            <a:graphicFrameLocks noGrp="1"/>
          </p:cNvGraphicFramePr>
          <p:nvPr>
            <p:extLst>
              <p:ext uri="{D42A27DB-BD31-4B8C-83A1-F6EECF244321}">
                <p14:modId xmlns:p14="http://schemas.microsoft.com/office/powerpoint/2010/main" val="1939813685"/>
              </p:ext>
            </p:extLst>
          </p:nvPr>
        </p:nvGraphicFramePr>
        <p:xfrm>
          <a:off x="537119" y="3665266"/>
          <a:ext cx="9110544" cy="2827609"/>
        </p:xfrm>
        <a:graphic>
          <a:graphicData uri="http://schemas.openxmlformats.org/drawingml/2006/table">
            <a:tbl>
              <a:tblPr/>
              <a:tblGrid>
                <a:gridCol w="513094">
                  <a:extLst>
                    <a:ext uri="{9D8B030D-6E8A-4147-A177-3AD203B41FA5}">
                      <a16:colId xmlns:a16="http://schemas.microsoft.com/office/drawing/2014/main" val="250922818"/>
                    </a:ext>
                  </a:extLst>
                </a:gridCol>
                <a:gridCol w="836204">
                  <a:extLst>
                    <a:ext uri="{9D8B030D-6E8A-4147-A177-3AD203B41FA5}">
                      <a16:colId xmlns:a16="http://schemas.microsoft.com/office/drawing/2014/main" val="4286692115"/>
                    </a:ext>
                  </a:extLst>
                </a:gridCol>
                <a:gridCol w="800081">
                  <a:extLst>
                    <a:ext uri="{9D8B030D-6E8A-4147-A177-3AD203B41FA5}">
                      <a16:colId xmlns:a16="http://schemas.microsoft.com/office/drawing/2014/main" val="4260246481"/>
                    </a:ext>
                  </a:extLst>
                </a:gridCol>
                <a:gridCol w="1034135">
                  <a:extLst>
                    <a:ext uri="{9D8B030D-6E8A-4147-A177-3AD203B41FA5}">
                      <a16:colId xmlns:a16="http://schemas.microsoft.com/office/drawing/2014/main" val="2632263846"/>
                    </a:ext>
                  </a:extLst>
                </a:gridCol>
                <a:gridCol w="1265823">
                  <a:extLst>
                    <a:ext uri="{9D8B030D-6E8A-4147-A177-3AD203B41FA5}">
                      <a16:colId xmlns:a16="http://schemas.microsoft.com/office/drawing/2014/main" val="456841626"/>
                    </a:ext>
                  </a:extLst>
                </a:gridCol>
                <a:gridCol w="1159726">
                  <a:extLst>
                    <a:ext uri="{9D8B030D-6E8A-4147-A177-3AD203B41FA5}">
                      <a16:colId xmlns:a16="http://schemas.microsoft.com/office/drawing/2014/main" val="2225036734"/>
                    </a:ext>
                  </a:extLst>
                </a:gridCol>
                <a:gridCol w="1159727">
                  <a:extLst>
                    <a:ext uri="{9D8B030D-6E8A-4147-A177-3AD203B41FA5}">
                      <a16:colId xmlns:a16="http://schemas.microsoft.com/office/drawing/2014/main" val="2038210002"/>
                    </a:ext>
                  </a:extLst>
                </a:gridCol>
                <a:gridCol w="1165848">
                  <a:extLst>
                    <a:ext uri="{9D8B030D-6E8A-4147-A177-3AD203B41FA5}">
                      <a16:colId xmlns:a16="http://schemas.microsoft.com/office/drawing/2014/main" val="4179850591"/>
                    </a:ext>
                  </a:extLst>
                </a:gridCol>
                <a:gridCol w="1175906">
                  <a:extLst>
                    <a:ext uri="{9D8B030D-6E8A-4147-A177-3AD203B41FA5}">
                      <a16:colId xmlns:a16="http://schemas.microsoft.com/office/drawing/2014/main" val="1312500398"/>
                    </a:ext>
                  </a:extLst>
                </a:gridCol>
              </a:tblGrid>
              <a:tr h="585284">
                <a:tc>
                  <a:txBody>
                    <a:bodyPr/>
                    <a:lstStyle/>
                    <a:p>
                      <a:pPr>
                        <a:buNone/>
                      </a:pPr>
                      <a:r>
                        <a:rPr lang="en-US" sz="1050" b="1">
                          <a:solidFill>
                            <a:srgbClr val="000000"/>
                          </a:solidFill>
                          <a:effectLst/>
                          <a:latin typeface="Helvetica Neue" panose="02000503000000020004" pitchFamily="2" charset="0"/>
                        </a:rPr>
                        <a:t>uf</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50" b="1">
                          <a:solidFill>
                            <a:srgbClr val="000000"/>
                          </a:solidFill>
                          <a:effectLst/>
                          <a:latin typeface="Helvetica Neue" panose="02000503000000020004" pitchFamily="2" charset="0"/>
                        </a:rPr>
                        <a:t>population</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50" b="1">
                          <a:solidFill>
                            <a:srgbClr val="000000"/>
                          </a:solidFill>
                          <a:effectLst/>
                          <a:latin typeface="Helvetica Neue" panose="02000503000000020004" pitchFamily="2" charset="0"/>
                        </a:rPr>
                        <a:t>population_density</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50" b="1">
                          <a:solidFill>
                            <a:srgbClr val="000000"/>
                          </a:solidFill>
                          <a:effectLst/>
                          <a:latin typeface="Helvetica Neue" panose="02000503000000020004" pitchFamily="2" charset="0"/>
                        </a:rPr>
                        <a:t>gini_population</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50" b="1">
                          <a:solidFill>
                            <a:srgbClr val="000000"/>
                          </a:solidFill>
                          <a:effectLst/>
                          <a:latin typeface="Helvetica Neue" panose="02000503000000020004" pitchFamily="2" charset="0"/>
                        </a:rPr>
                        <a:t>hospital_beds_per_1000</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50" b="1">
                          <a:solidFill>
                            <a:srgbClr val="000000"/>
                          </a:solidFill>
                          <a:effectLst/>
                          <a:latin typeface="Helvetica Neue" panose="02000503000000020004" pitchFamily="2" charset="0"/>
                        </a:rPr>
                        <a:t>rel_humid_med</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50" b="1">
                          <a:solidFill>
                            <a:srgbClr val="000000"/>
                          </a:solidFill>
                          <a:effectLst/>
                          <a:latin typeface="Helvetica Neue" panose="02000503000000020004" pitchFamily="2" charset="0"/>
                        </a:rPr>
                        <a:t>precip_med</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50" b="1" dirty="0" err="1">
                          <a:solidFill>
                            <a:srgbClr val="000000"/>
                          </a:solidFill>
                          <a:effectLst/>
                          <a:latin typeface="Helvetica Neue" panose="02000503000000020004" pitchFamily="2" charset="0"/>
                        </a:rPr>
                        <a:t>temp_med</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50" b="1">
                          <a:solidFill>
                            <a:srgbClr val="000000"/>
                          </a:solidFill>
                          <a:effectLst/>
                          <a:latin typeface="Helvetica Neue" panose="02000503000000020004" pitchFamily="2" charset="0"/>
                        </a:rPr>
                        <a:t>population_weighted_latitude</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174398932"/>
                  </a:ext>
                </a:extLst>
              </a:tr>
              <a:tr h="448465">
                <a:tc>
                  <a:txBody>
                    <a:bodyPr/>
                    <a:lstStyle/>
                    <a:p>
                      <a:pPr>
                        <a:buNone/>
                      </a:pPr>
                      <a:r>
                        <a:rPr lang="en-US" sz="1050">
                          <a:solidFill>
                            <a:srgbClr val="000000"/>
                          </a:solidFill>
                          <a:effectLst/>
                          <a:latin typeface="Helvetica Neue" panose="02000503000000020004" pitchFamily="2" charset="0"/>
                        </a:rPr>
                        <a:t>AC</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a:solidFill>
                            <a:srgbClr val="000000"/>
                          </a:solidFill>
                          <a:effectLst/>
                          <a:latin typeface="Helvetica Neue" panose="02000503000000020004" pitchFamily="2" charset="0"/>
                        </a:rPr>
                        <a:t>765021</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4.47</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0.61</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2.03</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84.04</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17.98</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25.31</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-9.57</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2104406"/>
                  </a:ext>
                </a:extLst>
              </a:tr>
              <a:tr h="448465">
                <a:tc>
                  <a:txBody>
                    <a:bodyPr/>
                    <a:lstStyle/>
                    <a:p>
                      <a:pPr>
                        <a:buNone/>
                      </a:pPr>
                      <a:r>
                        <a:rPr lang="en-US" sz="1050">
                          <a:solidFill>
                            <a:srgbClr val="000000"/>
                          </a:solidFill>
                          <a:effectLst/>
                          <a:latin typeface="Helvetica Neue" panose="02000503000000020004" pitchFamily="2" charset="0"/>
                        </a:rPr>
                        <a:t>AL</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a:solidFill>
                            <a:srgbClr val="000000"/>
                          </a:solidFill>
                          <a:effectLst/>
                          <a:latin typeface="Helvetica Neue" panose="02000503000000020004" pitchFamily="2" charset="0"/>
                        </a:rPr>
                        <a:t>3131625</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107.66</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0.59</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2.19</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75.64</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8.45</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25.00</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-9.54</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0500681"/>
                  </a:ext>
                </a:extLst>
              </a:tr>
              <a:tr h="448465">
                <a:tc>
                  <a:txBody>
                    <a:bodyPr/>
                    <a:lstStyle/>
                    <a:p>
                      <a:pPr>
                        <a:buNone/>
                      </a:pPr>
                      <a:r>
                        <a:rPr lang="en-US" sz="1050">
                          <a:solidFill>
                            <a:srgbClr val="000000"/>
                          </a:solidFill>
                          <a:effectLst/>
                          <a:latin typeface="Helvetica Neue" panose="02000503000000020004" pitchFamily="2" charset="0"/>
                        </a:rPr>
                        <a:t>AM</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a:solidFill>
                            <a:srgbClr val="000000"/>
                          </a:solidFill>
                          <a:effectLst/>
                          <a:latin typeface="Helvetica Neue" panose="02000503000000020004" pitchFamily="2" charset="0"/>
                        </a:rPr>
                        <a:t>3551196</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2.23</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0.67</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1.80</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86.30</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25.26</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26.17</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-3.37</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0300078"/>
                  </a:ext>
                </a:extLst>
              </a:tr>
              <a:tr h="448465">
                <a:tc>
                  <a:txBody>
                    <a:bodyPr/>
                    <a:lstStyle/>
                    <a:p>
                      <a:pPr>
                        <a:buNone/>
                      </a:pPr>
                      <a:r>
                        <a:rPr lang="en-US" sz="1050">
                          <a:solidFill>
                            <a:srgbClr val="000000"/>
                          </a:solidFill>
                          <a:effectLst/>
                          <a:latin typeface="Helvetica Neue" panose="02000503000000020004" pitchFamily="2" charset="0"/>
                        </a:rPr>
                        <a:t>AP</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a:solidFill>
                            <a:srgbClr val="000000"/>
                          </a:solidFill>
                          <a:effectLst/>
                          <a:latin typeface="Helvetica Neue" panose="02000503000000020004" pitchFamily="2" charset="0"/>
                        </a:rPr>
                        <a:t>686987</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4.81</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0.73</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1.72</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82.85</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22.89</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25.93</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0.64</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0588367"/>
                  </a:ext>
                </a:extLst>
              </a:tr>
              <a:tr h="448465">
                <a:tc>
                  <a:txBody>
                    <a:bodyPr/>
                    <a:lstStyle/>
                    <a:p>
                      <a:pPr>
                        <a:buNone/>
                      </a:pPr>
                      <a:r>
                        <a:rPr lang="en-US" sz="1050" dirty="0">
                          <a:solidFill>
                            <a:srgbClr val="000000"/>
                          </a:solidFill>
                          <a:effectLst/>
                          <a:latin typeface="Helvetica Neue" panose="02000503000000020004" pitchFamily="2" charset="0"/>
                        </a:rPr>
                        <a:t>BA</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a:solidFill>
                            <a:srgbClr val="000000"/>
                          </a:solidFill>
                          <a:effectLst/>
                          <a:latin typeface="Helvetica Neue" panose="02000503000000020004" pitchFamily="2" charset="0"/>
                        </a:rPr>
                        <a:t>14187523</a:t>
                      </a:r>
                      <a:endParaRPr lang="en-US" sz="105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24.56</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0.57</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2.30</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71.50</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7.80</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24.04</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50" dirty="0">
                          <a:solidFill>
                            <a:srgbClr val="000000"/>
                          </a:solidFill>
                          <a:effectLst/>
                          <a:latin typeface="Helvetica Neue" panose="02000503000000020004" pitchFamily="2" charset="0"/>
                        </a:rPr>
                        <a:t>-12.89</a:t>
                      </a:r>
                      <a:endParaRPr lang="en-US" sz="1050" dirty="0">
                        <a:effectLst/>
                      </a:endParaRPr>
                    </a:p>
                  </a:txBody>
                  <a:tcPr marL="29243" marR="29243" marT="29243" marB="292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0536702"/>
                  </a:ext>
                </a:extLst>
              </a:tr>
            </a:tbl>
          </a:graphicData>
        </a:graphic>
      </p:graphicFrame>
      <p:pic>
        <p:nvPicPr>
          <p:cNvPr id="12" name="Picture 11">
            <a:extLst>
              <a:ext uri="{FF2B5EF4-FFF2-40B4-BE49-F238E27FC236}">
                <a16:creationId xmlns:a16="http://schemas.microsoft.com/office/drawing/2014/main" id="{C1BBF330-CDC2-4636-78E5-7DEC681C5C7C}"/>
              </a:ext>
            </a:extLst>
          </p:cNvPr>
          <p:cNvPicPr>
            <a:picLocks noChangeAspect="1"/>
          </p:cNvPicPr>
          <p:nvPr/>
        </p:nvPicPr>
        <p:blipFill>
          <a:blip r:embed="rId2"/>
          <a:srcRect t="15810" r="17410" b="14814"/>
          <a:stretch>
            <a:fillRect/>
          </a:stretch>
        </p:blipFill>
        <p:spPr>
          <a:xfrm>
            <a:off x="8337058" y="51459"/>
            <a:ext cx="3854942" cy="3238151"/>
          </a:xfrm>
          <a:prstGeom prst="rect">
            <a:avLst/>
          </a:prstGeom>
        </p:spPr>
      </p:pic>
    </p:spTree>
    <p:extLst>
      <p:ext uri="{BB962C8B-B14F-4D97-AF65-F5344CB8AC3E}">
        <p14:creationId xmlns:p14="http://schemas.microsoft.com/office/powerpoint/2010/main" val="3258099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3277-5118-173B-F810-0D6997A54D2B}"/>
              </a:ext>
            </a:extLst>
          </p:cNvPr>
          <p:cNvSpPr>
            <a:spLocks noGrp="1"/>
          </p:cNvSpPr>
          <p:nvPr>
            <p:ph type="title"/>
          </p:nvPr>
        </p:nvSpPr>
        <p:spPr/>
        <p:txBody>
          <a:bodyPr/>
          <a:lstStyle/>
          <a:p>
            <a:r>
              <a:rPr lang="en-US" dirty="0"/>
              <a:t>Serotype imputation (Laura)</a:t>
            </a:r>
          </a:p>
        </p:txBody>
      </p:sp>
      <p:sp>
        <p:nvSpPr>
          <p:cNvPr id="3" name="Content Placeholder 2">
            <a:extLst>
              <a:ext uri="{FF2B5EF4-FFF2-40B4-BE49-F238E27FC236}">
                <a16:creationId xmlns:a16="http://schemas.microsoft.com/office/drawing/2014/main" id="{ACEB72CF-2C35-48ED-1EFA-D9E215D8AE42}"/>
              </a:ext>
            </a:extLst>
          </p:cNvPr>
          <p:cNvSpPr>
            <a:spLocks noGrp="1"/>
          </p:cNvSpPr>
          <p:nvPr>
            <p:ph idx="1"/>
          </p:nvPr>
        </p:nvSpPr>
        <p:spPr/>
        <p:txBody>
          <a:bodyPr/>
          <a:lstStyle/>
          <a:p>
            <a:r>
              <a:rPr lang="en-US" dirty="0"/>
              <a:t>Spatially hierarchical threshold method</a:t>
            </a:r>
          </a:p>
          <a:p>
            <a:r>
              <a:rPr lang="en-US" dirty="0"/>
              <a:t>Pool data temporally over N weeks in the past</a:t>
            </a:r>
          </a:p>
          <a:p>
            <a:r>
              <a:rPr lang="en-US" dirty="0"/>
              <a:t>Define a threshold number of total reported cases (sum over serotypes) needed to achieve a desired level of confidence in our estimate of the underlying population metric (see next slide)</a:t>
            </a:r>
          </a:p>
          <a:p>
            <a:r>
              <a:rPr lang="en-US" dirty="0"/>
              <a:t>Start at state level: IF incidence &gt; threshold </a:t>
            </a:r>
            <a:r>
              <a:rPr lang="en-US" dirty="0">
                <a:sym typeface="Wingdings" pitchFamily="2" charset="2"/>
              </a:rPr>
              <a:t> use incidence at this level ELSE move up to the regional level and repeat this procedure.</a:t>
            </a:r>
            <a:endParaRPr lang="en-US" dirty="0"/>
          </a:p>
          <a:p>
            <a:endParaRPr lang="en-US" dirty="0"/>
          </a:p>
        </p:txBody>
      </p:sp>
    </p:spTree>
    <p:extLst>
      <p:ext uri="{BB962C8B-B14F-4D97-AF65-F5344CB8AC3E}">
        <p14:creationId xmlns:p14="http://schemas.microsoft.com/office/powerpoint/2010/main" val="608540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B547-3542-DA07-532E-83874866D86F}"/>
              </a:ext>
            </a:extLst>
          </p:cNvPr>
          <p:cNvSpPr>
            <a:spLocks noGrp="1"/>
          </p:cNvSpPr>
          <p:nvPr>
            <p:ph type="title"/>
          </p:nvPr>
        </p:nvSpPr>
        <p:spPr/>
        <p:txBody>
          <a:bodyPr/>
          <a:lstStyle/>
          <a:p>
            <a:r>
              <a:rPr lang="en-US" dirty="0"/>
              <a:t>Serotype imputation (Laura)</a:t>
            </a:r>
          </a:p>
        </p:txBody>
      </p:sp>
      <p:pic>
        <p:nvPicPr>
          <p:cNvPr id="5" name="Content Placeholder 4" descr="A screenshot of a computer&#10;&#10;AI-generated content may be incorrect.">
            <a:extLst>
              <a:ext uri="{FF2B5EF4-FFF2-40B4-BE49-F238E27FC236}">
                <a16:creationId xmlns:a16="http://schemas.microsoft.com/office/drawing/2014/main" id="{736E9398-4FA7-3464-5AB4-CEBD874DFD14}"/>
              </a:ext>
            </a:extLst>
          </p:cNvPr>
          <p:cNvPicPr>
            <a:picLocks noGrp="1" noChangeAspect="1"/>
          </p:cNvPicPr>
          <p:nvPr>
            <p:ph idx="1"/>
          </p:nvPr>
        </p:nvPicPr>
        <p:blipFill>
          <a:blip r:embed="rId2"/>
          <a:srcRect l="20015" t="20451" r="30975" b="25422"/>
          <a:stretch>
            <a:fillRect/>
          </a:stretch>
        </p:blipFill>
        <p:spPr>
          <a:xfrm>
            <a:off x="727362" y="1579418"/>
            <a:ext cx="6849938" cy="4913457"/>
          </a:xfrm>
        </p:spPr>
      </p:pic>
      <p:sp>
        <p:nvSpPr>
          <p:cNvPr id="6" name="TextBox 5">
            <a:extLst>
              <a:ext uri="{FF2B5EF4-FFF2-40B4-BE49-F238E27FC236}">
                <a16:creationId xmlns:a16="http://schemas.microsoft.com/office/drawing/2014/main" id="{3665FDEC-133D-3B1F-DA7C-93DF30CD99D5}"/>
              </a:ext>
            </a:extLst>
          </p:cNvPr>
          <p:cNvSpPr txBox="1"/>
          <p:nvPr/>
        </p:nvSpPr>
        <p:spPr>
          <a:xfrm>
            <a:off x="8298873" y="1579418"/>
            <a:ext cx="3463636" cy="646331"/>
          </a:xfrm>
          <a:prstGeom prst="rect">
            <a:avLst/>
          </a:prstGeom>
          <a:noFill/>
        </p:spPr>
        <p:txBody>
          <a:bodyPr wrap="square" rtlCol="0">
            <a:spAutoFit/>
          </a:bodyPr>
          <a:lstStyle/>
          <a:p>
            <a:r>
              <a:rPr lang="en-US" dirty="0"/>
              <a:t>10% SE = incidence over 25 (across all serotypes)</a:t>
            </a:r>
          </a:p>
        </p:txBody>
      </p:sp>
      <p:sp>
        <p:nvSpPr>
          <p:cNvPr id="7" name="TextBox 6">
            <a:extLst>
              <a:ext uri="{FF2B5EF4-FFF2-40B4-BE49-F238E27FC236}">
                <a16:creationId xmlns:a16="http://schemas.microsoft.com/office/drawing/2014/main" id="{87F2F1C2-95FC-FEF9-9EAD-8F0B0E88A02A}"/>
              </a:ext>
            </a:extLst>
          </p:cNvPr>
          <p:cNvSpPr txBox="1"/>
          <p:nvPr/>
        </p:nvSpPr>
        <p:spPr>
          <a:xfrm>
            <a:off x="8298873" y="2382981"/>
            <a:ext cx="3463636" cy="646331"/>
          </a:xfrm>
          <a:prstGeom prst="rect">
            <a:avLst/>
          </a:prstGeom>
          <a:noFill/>
        </p:spPr>
        <p:txBody>
          <a:bodyPr wrap="square" rtlCol="0">
            <a:spAutoFit/>
          </a:bodyPr>
          <a:lstStyle/>
          <a:p>
            <a:r>
              <a:rPr lang="en-US" dirty="0"/>
              <a:t>20% SE = incidence over 7 (across all serotypes)</a:t>
            </a:r>
          </a:p>
        </p:txBody>
      </p:sp>
      <p:sp>
        <p:nvSpPr>
          <p:cNvPr id="8" name="Down Arrow 7">
            <a:extLst>
              <a:ext uri="{FF2B5EF4-FFF2-40B4-BE49-F238E27FC236}">
                <a16:creationId xmlns:a16="http://schemas.microsoft.com/office/drawing/2014/main" id="{3BD0A37B-11D6-C709-16CF-87DEB4B27AB6}"/>
              </a:ext>
            </a:extLst>
          </p:cNvPr>
          <p:cNvSpPr/>
          <p:nvPr/>
        </p:nvSpPr>
        <p:spPr>
          <a:xfrm>
            <a:off x="9240982" y="3244381"/>
            <a:ext cx="789709" cy="11686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B9FE25-E3B7-3699-AD30-8B431389CBA6}"/>
              </a:ext>
            </a:extLst>
          </p:cNvPr>
          <p:cNvSpPr txBox="1"/>
          <p:nvPr/>
        </p:nvSpPr>
        <p:spPr>
          <a:xfrm>
            <a:off x="7897091" y="4632251"/>
            <a:ext cx="3865418" cy="923330"/>
          </a:xfrm>
          <a:prstGeom prst="rect">
            <a:avLst/>
          </a:prstGeom>
          <a:noFill/>
        </p:spPr>
        <p:txBody>
          <a:bodyPr wrap="square" rtlCol="0">
            <a:spAutoFit/>
          </a:bodyPr>
          <a:lstStyle/>
          <a:p>
            <a:r>
              <a:rPr lang="en-US" dirty="0"/>
              <a:t>ChatGPT pointer: Look into Empirical Bayes (James-Stein shrinkage) to formalize/smoothen the thresholds</a:t>
            </a:r>
          </a:p>
        </p:txBody>
      </p:sp>
    </p:spTree>
    <p:extLst>
      <p:ext uri="{BB962C8B-B14F-4D97-AF65-F5344CB8AC3E}">
        <p14:creationId xmlns:p14="http://schemas.microsoft.com/office/powerpoint/2010/main" val="3555245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E783-DF74-933D-5F4F-A2268490F8A5}"/>
              </a:ext>
            </a:extLst>
          </p:cNvPr>
          <p:cNvSpPr>
            <a:spLocks noGrp="1"/>
          </p:cNvSpPr>
          <p:nvPr>
            <p:ph type="title"/>
          </p:nvPr>
        </p:nvSpPr>
        <p:spPr/>
        <p:txBody>
          <a:bodyPr/>
          <a:lstStyle/>
          <a:p>
            <a:r>
              <a:rPr lang="en-US" dirty="0"/>
              <a:t>Serotype imputation (Laura)</a:t>
            </a:r>
          </a:p>
        </p:txBody>
      </p:sp>
      <p:sp>
        <p:nvSpPr>
          <p:cNvPr id="3" name="Content Placeholder 2">
            <a:extLst>
              <a:ext uri="{FF2B5EF4-FFF2-40B4-BE49-F238E27FC236}">
                <a16:creationId xmlns:a16="http://schemas.microsoft.com/office/drawing/2014/main" id="{3C7D1839-DC96-4D9B-8A7D-913B10C4E762}"/>
              </a:ext>
            </a:extLst>
          </p:cNvPr>
          <p:cNvSpPr>
            <a:spLocks noGrp="1"/>
          </p:cNvSpPr>
          <p:nvPr>
            <p:ph idx="1"/>
          </p:nvPr>
        </p:nvSpPr>
        <p:spPr/>
        <p:txBody>
          <a:bodyPr/>
          <a:lstStyle/>
          <a:p>
            <a:r>
              <a:rPr lang="en-US" dirty="0"/>
              <a:t>Compare line listed versus `banco de dengue </a:t>
            </a:r>
            <a:r>
              <a:rPr lang="en-US" dirty="0" err="1"/>
              <a:t>sorotipo.csv</a:t>
            </a:r>
            <a:r>
              <a:rPr lang="en-US" dirty="0"/>
              <a:t>` data</a:t>
            </a:r>
          </a:p>
          <a:p>
            <a:r>
              <a:rPr lang="en-US" dirty="0"/>
              <a:t>Build threshold-based spatially-hierarchical imputation procedure</a:t>
            </a:r>
          </a:p>
          <a:p>
            <a:r>
              <a:rPr lang="en-US" dirty="0"/>
              <a:t>Get </a:t>
            </a:r>
            <a:r>
              <a:rPr lang="en-US" dirty="0" err="1"/>
              <a:t>dataframe</a:t>
            </a:r>
            <a:r>
              <a:rPr lang="en-US" dirty="0"/>
              <a:t> with serotype proportion by state + week </a:t>
            </a:r>
            <a:r>
              <a:rPr lang="en-US" dirty="0">
                <a:sym typeface="Wingdings" pitchFamily="2" charset="2"/>
              </a:rPr>
              <a:t> + where it comes from (Brazil, region, state)</a:t>
            </a:r>
          </a:p>
          <a:p>
            <a:r>
              <a:rPr lang="en-US" dirty="0">
                <a:sym typeface="Wingdings" pitchFamily="2" charset="2"/>
              </a:rPr>
              <a:t>Investigate role of threshold value and temporal pooling length</a:t>
            </a:r>
            <a:endParaRPr lang="en-US" dirty="0"/>
          </a:p>
        </p:txBody>
      </p:sp>
    </p:spTree>
    <p:extLst>
      <p:ext uri="{BB962C8B-B14F-4D97-AF65-F5344CB8AC3E}">
        <p14:creationId xmlns:p14="http://schemas.microsoft.com/office/powerpoint/2010/main" val="2976155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BDBF5-7831-9AD9-8CFA-558FEF021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BD0E8-9651-D9D9-5238-032F5909762D}"/>
              </a:ext>
            </a:extLst>
          </p:cNvPr>
          <p:cNvSpPr>
            <a:spLocks noGrp="1"/>
          </p:cNvSpPr>
          <p:nvPr>
            <p:ph type="title"/>
          </p:nvPr>
        </p:nvSpPr>
        <p:spPr/>
        <p:txBody>
          <a:bodyPr>
            <a:normAutofit/>
          </a:bodyPr>
          <a:lstStyle/>
          <a:p>
            <a:r>
              <a:rPr lang="en-US" sz="4000" dirty="0"/>
              <a:t>Serotype imputation: Bayesian hierarchical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9D847-25E9-54E7-5432-F77FBB63BD2D}"/>
                  </a:ext>
                </a:extLst>
              </p:cNvPr>
              <p:cNvSpPr>
                <a:spLocks noGrp="1"/>
              </p:cNvSpPr>
              <p:nvPr>
                <p:ph idx="1"/>
              </p:nvPr>
            </p:nvSpPr>
            <p:spPr>
              <a:xfrm>
                <a:off x="838200" y="1527716"/>
                <a:ext cx="10515600" cy="5330283"/>
              </a:xfrm>
            </p:spPr>
            <p:txBody>
              <a:bodyPr>
                <a:normAutofit fontScale="92500" lnSpcReduction="20000"/>
              </a:bodyPr>
              <a:lstStyle/>
              <a:p>
                <a:pPr marL="0" indent="0">
                  <a:buNone/>
                </a:pPr>
                <a:r>
                  <a:rPr lang="en-US" sz="2000" u="sng" dirty="0"/>
                  <a:t>Observations (columns DENV1-4):</a:t>
                </a:r>
              </a:p>
              <a:p>
                <a:pPr marL="0" indent="0">
                  <a:buNone/>
                </a:pPr>
                <a:endParaRPr lang="en-US" sz="2000" i="1" dirty="0">
                  <a:latin typeface="Cambria Math" panose="02040503050406030204" pitchFamily="18" charset="0"/>
                </a:endParaRPr>
              </a:p>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 </m:t>
                    </m:r>
                    <m:r>
                      <a:rPr lang="en-US" sz="2000" b="0" i="1" smtClean="0">
                        <a:latin typeface="Cambria Math" panose="02040503050406030204" pitchFamily="18" charset="0"/>
                      </a:rPr>
                      <m:t>𝑀𝑢𝑙𝑡𝑖𝑛𝑜𝑚𝑖𝑎𝑙</m:t>
                    </m:r>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𝑁</m:t>
                        </m:r>
                      </m:e>
                      <m:sub>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a:t>
                </a:r>
              </a:p>
              <a:p>
                <a:pPr marL="0" indent="0">
                  <a:buNone/>
                </a:pPr>
                <a:endParaRPr lang="en-US" sz="2000" dirty="0"/>
              </a:p>
              <a:p>
                <a:pPr marL="0" indent="0">
                  <a:buNone/>
                </a:pPr>
                <a:r>
                  <a:rPr lang="en-US" sz="2000" dirty="0"/>
                  <a:t>where </a:t>
                </a:r>
                <a:r>
                  <a:rPr lang="en-US" sz="2000" dirty="0" err="1"/>
                  <a:t>i</a:t>
                </a:r>
                <a:r>
                  <a:rPr lang="en-US" sz="2000" dirty="0"/>
                  <a:t> denotes serotype, s denotes state and t denotes week. Our goal is to infer distribution of serotypes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oMath>
                </a14:m>
                <a:r>
                  <a:rPr lang="en-US" sz="2000" dirty="0"/>
                  <a:t>. Here,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up>
                        <m:r>
                          <a:rPr lang="en-US" sz="2000" i="1">
                            <a:latin typeface="Cambria Math" panose="02040503050406030204" pitchFamily="18" charset="0"/>
                          </a:rPr>
                          <m:t>∗</m:t>
                        </m:r>
                      </m:sup>
                    </m:sSubSup>
                  </m:oMath>
                </a14:m>
                <a:r>
                  <a:rPr lang="en-US" sz="2000" dirty="0"/>
                  <a:t> can be modeled in two ways,</a:t>
                </a:r>
              </a:p>
              <a:p>
                <a:pPr marL="0" indent="0">
                  <a:buNone/>
                </a:pPr>
                <a:endParaRPr lang="en-US" sz="2000" dirty="0"/>
              </a:p>
              <a:p>
                <a:pPr marL="457200" indent="-457200">
                  <a:buFont typeface="Arial" panose="020B0604020202020204" pitchFamily="34" charset="0"/>
                  <a:buAutoNum type="arabicParenR"/>
                </a:pPr>
                <a14:m>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up>
                        <m:r>
                          <a:rPr lang="en-US" sz="2000" i="1">
                            <a:latin typeface="Cambria Math" panose="02040503050406030204" pitchFamily="18" charset="0"/>
                          </a:rPr>
                          <m:t>∗</m:t>
                        </m:r>
                      </m:sup>
                    </m:sSubSup>
                    <m:r>
                      <a:rPr lang="en-US" sz="2000" b="0" i="1" smtClean="0">
                        <a:latin typeface="Cambria Math" panose="02040503050406030204" pitchFamily="18" charset="0"/>
                      </a:rPr>
                      <m:t> ~ </m:t>
                    </m:r>
                    <m:r>
                      <a:rPr lang="en-US" sz="2000" b="0" i="1" smtClean="0">
                        <a:latin typeface="Cambria Math" panose="02040503050406030204" pitchFamily="18" charset="0"/>
                      </a:rPr>
                      <m:t>𝑃𝑜𝑖𝑠𝑠𝑜𝑛</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e>
                    </m:d>
                  </m:oMath>
                </a14:m>
                <a:r>
                  <a:rPr lang="en-US" sz="2000" dirty="0"/>
                  <a:t> with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m:t>
                        </m:r>
                      </m:e>
                    </m:func>
                    <m:r>
                      <a:rPr lang="en-US" sz="2000" i="1">
                        <a:latin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𝛽</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𝑠</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𝛽</m:t>
                            </m:r>
                          </m:e>
                        </m:acc>
                      </m:e>
                      <m:sub>
                        <m:r>
                          <a:rPr lang="en-US" sz="2000" b="0" i="1" smtClean="0">
                            <a:latin typeface="Cambria Math" panose="02040503050406030204" pitchFamily="18" charset="0"/>
                          </a:rPr>
                          <m:t>𝑠</m:t>
                        </m:r>
                      </m:sub>
                    </m:sSub>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𝑋</m:t>
                            </m:r>
                          </m:e>
                        </m:acc>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r>
                      <a:rPr lang="en-US" sz="2000" b="0" i="1" smtClean="0">
                        <a:latin typeface="Cambria Math" panose="02040503050406030204" pitchFamily="18" charset="0"/>
                      </a:rPr>
                      <m:t>𝑆𝑒𝑎𝑠𝑜𝑛𝑎𝑙</m:t>
                    </m:r>
                    <m:r>
                      <a:rPr lang="en-US" sz="2000" b="0" i="1" smtClean="0">
                        <a:latin typeface="Cambria Math" panose="02040503050406030204" pitchFamily="18" charset="0"/>
                      </a:rPr>
                      <m:t> </m:t>
                    </m:r>
                    <m:r>
                      <a:rPr lang="en-US" sz="2000" b="0" i="1" smtClean="0">
                        <a:latin typeface="Cambria Math" panose="02040503050406030204" pitchFamily="18" charset="0"/>
                      </a:rPr>
                      <m:t>𝑡𝑒𝑟𝑚𝑠</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𝑋</m:t>
                            </m:r>
                          </m:e>
                        </m:acc>
                      </m:e>
                      <m:sub>
                        <m:r>
                          <a:rPr lang="en-US" sz="2000" i="1">
                            <a:latin typeface="Cambria Math" panose="02040503050406030204" pitchFamily="18" charset="0"/>
                          </a:rPr>
                          <m:t>𝑠</m:t>
                        </m:r>
                      </m:sub>
                    </m:sSub>
                  </m:oMath>
                </a14:m>
                <a:r>
                  <a:rPr lang="en-US" sz="2000" dirty="0"/>
                  <a:t> are covariates.</a:t>
                </a:r>
              </a:p>
              <a:p>
                <a:pPr marL="457200" indent="-457200">
                  <a:buAutoNum type="arabicParenR"/>
                </a:pP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up>
                        <m:r>
                          <a:rPr lang="en-US" sz="2000" i="1">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𝐵𝑖𝑛𝑜𝑚𝑖𝑎𝑙</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𝑡𝑜𝑡𝑎𝑙</m:t>
                        </m:r>
                        <m:r>
                          <a:rPr lang="en-US" sz="2000" b="0" i="1" smtClean="0">
                            <a:latin typeface="Cambria Math" panose="02040503050406030204" pitchFamily="18" charset="0"/>
                          </a:rPr>
                          <m:t>, </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𝑡𝑜𝑡𝑎𝑙</m:t>
                        </m:r>
                        <m:r>
                          <a:rPr lang="en-US" sz="2000" i="1">
                            <a:latin typeface="Cambria Math" panose="02040503050406030204" pitchFamily="18" charset="0"/>
                          </a:rPr>
                          <m:t>, </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oMath>
                </a14:m>
                <a:r>
                  <a:rPr lang="en-US" sz="2000" dirty="0"/>
                  <a:t> is the observed total DENV incidence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oMath>
                </a14:m>
                <a:r>
                  <a:rPr lang="en-US" sz="2000" dirty="0"/>
                  <a:t> is the serotyped fraction. 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𝐵𝑒𝑡𝑎</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rPr>
                      <m:t>)</m:t>
                    </m:r>
                  </m:oMath>
                </a14:m>
                <a:r>
                  <a:rPr lang="en-US" sz="2000" dirty="0"/>
                  <a:t> with </a:t>
                </a:r>
                <a14:m>
                  <m:oMath xmlns:m="http://schemas.openxmlformats.org/officeDocument/2006/math">
                    <m:r>
                      <a:rPr lang="en-US" sz="2000" b="0" i="1" smtClean="0">
                        <a:latin typeface="Cambria Math" panose="02040503050406030204" pitchFamily="18" charset="0"/>
                      </a:rPr>
                      <m:t>𝑙𝑜𝑔𝑖𝑡</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𝑠</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e>
                      <m:sub>
                        <m:r>
                          <a:rPr lang="en-US" sz="2000" i="1">
                            <a:latin typeface="Cambria Math" panose="02040503050406030204" pitchFamily="18" charset="0"/>
                          </a:rPr>
                          <m:t>𝑠</m:t>
                        </m:r>
                      </m:sub>
                    </m:s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𝑋</m:t>
                            </m:r>
                          </m:e>
                        </m:acc>
                      </m:e>
                      <m:sub>
                        <m:r>
                          <a:rPr lang="en-US" sz="2000" i="1">
                            <a:latin typeface="Cambria Math" panose="02040503050406030204" pitchFamily="18" charset="0"/>
                          </a:rPr>
                          <m:t>𝑠</m:t>
                        </m:r>
                      </m:sub>
                    </m:sSub>
                  </m:oMath>
                </a14:m>
                <a:r>
                  <a:rPr lang="en-US" sz="2000" dirty="0"/>
                  <a:t>.</a:t>
                </a:r>
              </a:p>
              <a:p>
                <a:pPr marL="0" indent="0">
                  <a:buNone/>
                </a:pPr>
                <a:endParaRPr lang="en-US" sz="2000" dirty="0"/>
              </a:p>
              <a:p>
                <a:pPr marL="0" indent="0">
                  <a:buNone/>
                </a:pPr>
                <a:r>
                  <a:rPr lang="en-US" sz="2000" dirty="0"/>
                  <a:t>Approach 2 assumes there’s a linear relationship between the total number of DENV cases and the number that gets subtyped, while approach 1 does not use the total number of DENV cases at all and instead models the serotyped fraction directly. Approach 2 might alleviate the need to model the seasonality in subtyping throughout the year (If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𝑡𝑜𝑡𝑎𝑙</m:t>
                        </m:r>
                        <m:r>
                          <a:rPr lang="en-US" sz="2000" i="1">
                            <a:latin typeface="Cambria Math" panose="02040503050406030204" pitchFamily="18" charset="0"/>
                          </a:rPr>
                          <m:t>, </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oMath>
                </a14:m>
                <a:r>
                  <a:rPr lang="en-US" sz="2000" dirty="0"/>
                  <a:t> is high then so is subtyping, although with a lot of randomness).</a:t>
                </a:r>
              </a:p>
            </p:txBody>
          </p:sp>
        </mc:Choice>
        <mc:Fallback xmlns="">
          <p:sp>
            <p:nvSpPr>
              <p:cNvPr id="3" name="Content Placeholder 2">
                <a:extLst>
                  <a:ext uri="{FF2B5EF4-FFF2-40B4-BE49-F238E27FC236}">
                    <a16:creationId xmlns:a16="http://schemas.microsoft.com/office/drawing/2014/main" id="{9E19D847-25E9-54E7-5432-F77FBB63BD2D}"/>
                  </a:ext>
                </a:extLst>
              </p:cNvPr>
              <p:cNvSpPr>
                <a:spLocks noGrp="1" noRot="1" noChangeAspect="1" noMove="1" noResize="1" noEditPoints="1" noAdjustHandles="1" noChangeArrowheads="1" noChangeShapeType="1" noTextEdit="1"/>
              </p:cNvSpPr>
              <p:nvPr>
                <p:ph idx="1"/>
              </p:nvPr>
            </p:nvSpPr>
            <p:spPr>
              <a:xfrm>
                <a:off x="838200" y="1527716"/>
                <a:ext cx="10515600" cy="5330283"/>
              </a:xfrm>
              <a:blipFill>
                <a:blip r:embed="rId2"/>
                <a:stretch>
                  <a:fillRect l="-603" t="-2143"/>
                </a:stretch>
              </a:blipFill>
            </p:spPr>
            <p:txBody>
              <a:bodyPr/>
              <a:lstStyle/>
              <a:p>
                <a:r>
                  <a:rPr lang="en-US">
                    <a:noFill/>
                  </a:rPr>
                  <a:t> </a:t>
                </a:r>
              </a:p>
            </p:txBody>
          </p:sp>
        </mc:Fallback>
      </mc:AlternateContent>
    </p:spTree>
    <p:extLst>
      <p:ext uri="{BB962C8B-B14F-4D97-AF65-F5344CB8AC3E}">
        <p14:creationId xmlns:p14="http://schemas.microsoft.com/office/powerpoint/2010/main" val="138695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3FC0-54F0-4C38-4611-2498129A7F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46207-FFD8-B3C9-596F-4FF85D306B88}"/>
              </a:ext>
            </a:extLst>
          </p:cNvPr>
          <p:cNvSpPr>
            <a:spLocks noGrp="1"/>
          </p:cNvSpPr>
          <p:nvPr>
            <p:ph type="title"/>
          </p:nvPr>
        </p:nvSpPr>
        <p:spPr/>
        <p:txBody>
          <a:bodyPr>
            <a:normAutofit/>
          </a:bodyPr>
          <a:lstStyle/>
          <a:p>
            <a:r>
              <a:rPr lang="en-US" sz="4000" dirty="0"/>
              <a:t>Serotype imputation: Bayesian hierarchical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182A2A-FD56-710C-7370-68F0CC5D2DCE}"/>
                  </a:ext>
                </a:extLst>
              </p:cNvPr>
              <p:cNvSpPr>
                <a:spLocks noGrp="1"/>
              </p:cNvSpPr>
              <p:nvPr>
                <p:ph idx="1"/>
              </p:nvPr>
            </p:nvSpPr>
            <p:spPr>
              <a:xfrm>
                <a:off x="838200" y="1516566"/>
                <a:ext cx="10515600" cy="4976309"/>
              </a:xfrm>
            </p:spPr>
            <p:txBody>
              <a:bodyPr>
                <a:normAutofit fontScale="85000" lnSpcReduction="10000"/>
              </a:bodyPr>
              <a:lstStyle/>
              <a:p>
                <a:pPr marL="0" indent="0">
                  <a:buNone/>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 ~ </m:t>
                    </m:r>
                    <m:r>
                      <a:rPr lang="en-US" sz="2000" i="1">
                        <a:latin typeface="Cambria Math" panose="02040503050406030204" pitchFamily="18" charset="0"/>
                      </a:rPr>
                      <m:t>𝑀𝑢𝑙𝑡𝑖𝑛𝑜𝑚𝑖𝑎𝑙</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up>
                        <m:r>
                          <a:rPr lang="en-US" sz="2000" i="1">
                            <a:latin typeface="Cambria Math" panose="02040503050406030204" pitchFamily="18" charset="0"/>
                          </a:rPr>
                          <m:t>∗</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m:t>
                    </m:r>
                  </m:oMath>
                </a14:m>
                <a:r>
                  <a:rPr lang="en-US" sz="2000" dirty="0"/>
                  <a:t>,</a:t>
                </a:r>
                <a:endParaRPr lang="en-US" sz="2000" i="1" dirty="0">
                  <a:latin typeface="Cambria Math" panose="02040503050406030204" pitchFamily="18" charset="0"/>
                </a:endParaRPr>
              </a:p>
              <a:p>
                <a:pPr marL="0" indent="0">
                  <a:buNone/>
                </a:pPr>
                <a:r>
                  <a:rPr lang="en-US" sz="2000" dirty="0"/>
                  <a: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up>
                        <m:r>
                          <a:rPr lang="en-US" sz="2000" i="1">
                            <a:latin typeface="Cambria Math" panose="02040503050406030204" pitchFamily="18" charset="0"/>
                          </a:rPr>
                          <m:t>∗</m:t>
                        </m:r>
                      </m:sup>
                    </m:sSubSup>
                    <m:r>
                      <a:rPr lang="en-US" sz="2000" i="1">
                        <a:latin typeface="Cambria Math" panose="02040503050406030204" pitchFamily="18" charset="0"/>
                      </a:rPr>
                      <m:t>~ </m:t>
                    </m:r>
                    <m:r>
                      <a:rPr lang="en-US" sz="2000" i="1">
                        <a:latin typeface="Cambria Math" panose="02040503050406030204" pitchFamily="18" charset="0"/>
                      </a:rPr>
                      <m:t>𝐵𝑖𝑛𝑜𝑚𝑖𝑎𝑙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𝑡𝑜𝑡𝑎𝑙</m:t>
                        </m:r>
                        <m:r>
                          <a:rPr lang="en-US" sz="2000" i="1">
                            <a:latin typeface="Cambria Math" panose="02040503050406030204" pitchFamily="18" charset="0"/>
                          </a:rPr>
                          <m:t>, </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m:t>
                    </m:r>
                  </m:oMath>
                </a14:m>
                <a:r>
                  <a:rPr lang="en-US" sz="2000" i="1" dirty="0">
                    <a:latin typeface="Cambria Math" panose="02040503050406030204" pitchFamily="18" charset="0"/>
                  </a:rPr>
                  <a:t>,</a:t>
                </a:r>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𝐵𝑒𝑡𝑎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a:t>
                </a:r>
                <a:endParaRPr lang="en-US" sz="2000" i="1" dirty="0">
                  <a:latin typeface="Cambria Math" panose="02040503050406030204" pitchFamily="18" charset="0"/>
                </a:endParaRPr>
              </a:p>
              <a:p>
                <a:pPr marL="0" indent="0">
                  <a:buNone/>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𝐷𝑖𝑟𝑖𝑐h𝑙𝑒𝑡</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e>
                    </m:d>
                    <m:r>
                      <a:rPr lang="en-US" sz="2000" b="0" i="0" smtClean="0">
                        <a:latin typeface="Cambria Math" panose="02040503050406030204" pitchFamily="18" charset="0"/>
                      </a:rPr>
                      <m:t>,</m:t>
                    </m:r>
                  </m:oMath>
                </a14:m>
                <a:endParaRPr lang="en-US" sz="2000" b="0" dirty="0"/>
              </a:p>
              <a:p>
                <a:pPr marL="0" indent="0">
                  <a:buNone/>
                </a:pPr>
                <a:endParaRPr lang="en-US" sz="2000" b="0" dirty="0"/>
              </a:p>
              <a:p>
                <a:pPr marL="0" indent="0">
                  <a:buNone/>
                </a:pPr>
                <a:r>
                  <a:rPr lang="en-US" sz="2000" b="0" dirty="0"/>
                  <a:t>With,</a:t>
                </a:r>
              </a:p>
              <a:p>
                <a:pPr marL="0" indent="0">
                  <a:buNone/>
                </a:pPr>
                <a14:m>
                  <m:oMath xmlns:m="http://schemas.openxmlformats.org/officeDocument/2006/math">
                    <m:r>
                      <a:rPr lang="en-US" sz="2000" i="1">
                        <a:latin typeface="Cambria Math" panose="02040503050406030204" pitchFamily="18" charset="0"/>
                      </a:rPr>
                      <m:t>𝑙𝑜𝑔𝑖𝑡</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𝑠</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𝛽</m:t>
                        </m:r>
                      </m:e>
                      <m:sub>
                        <m:r>
                          <a:rPr lang="en-US" sz="2000" i="1">
                            <a:solidFill>
                              <a:srgbClr val="FF0000"/>
                            </a:solidFill>
                            <a:latin typeface="Cambria Math" panose="02040503050406030204" pitchFamily="18" charset="0"/>
                          </a:rPr>
                          <m:t>𝑠</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𝛽</m:t>
                            </m:r>
                          </m:e>
                        </m:acc>
                      </m:e>
                      <m:sub>
                        <m:r>
                          <a:rPr lang="en-US" sz="2000" i="1">
                            <a:latin typeface="Cambria Math" panose="02040503050406030204" pitchFamily="18" charset="0"/>
                          </a:rPr>
                          <m:t>𝑠</m:t>
                        </m:r>
                      </m:sub>
                    </m:s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𝑋</m:t>
                            </m:r>
                          </m:e>
                        </m:acc>
                      </m:e>
                      <m:sub>
                        <m:r>
                          <a:rPr lang="en-US" sz="2000" i="1">
                            <a:latin typeface="Cambria Math" panose="02040503050406030204" pitchFamily="18" charset="0"/>
                          </a:rPr>
                          <m:t>𝑠</m:t>
                        </m:r>
                      </m:sub>
                    </m:sSub>
                  </m:oMath>
                </a14:m>
                <a:r>
                  <a:rPr lang="en-US" sz="2000" dirty="0"/>
                  <a:t>.</a:t>
                </a:r>
                <a:endParaRPr lang="en-US" sz="2000" b="0" dirty="0"/>
              </a:p>
              <a:p>
                <a:pPr marL="0" indent="0">
                  <a:buNone/>
                </a:pPr>
                <a:r>
                  <a:rPr lang="en-US" sz="2000" i="1" dirty="0">
                    <a:latin typeface="Cambria Math" panose="02040503050406030204" pitchFamily="18" charset="0"/>
                  </a:rPr>
                  <a:t> </a:t>
                </a:r>
                <a14:m>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log</m:t>
                        </m:r>
                      </m:fName>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ea typeface="Cambria Math" panose="02040503050406030204" pitchFamily="18" charset="0"/>
                              </a:rPr>
                              <m:t>𝛼</m:t>
                            </m:r>
                          </m:e>
                          <m:sub>
                            <m:r>
                              <a:rPr lang="en-US" sz="2000" b="0" i="1" smtClean="0">
                                <a:solidFill>
                                  <a:srgbClr val="FF0000"/>
                                </a:solidFill>
                                <a:latin typeface="Cambria Math" panose="02040503050406030204" pitchFamily="18" charset="0"/>
                              </a:rPr>
                              <m:t>𝑠</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𝛼</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e>
                    </m:func>
                  </m:oMath>
                </a14:m>
                <a:endParaRPr lang="en-US" sz="2000" dirty="0"/>
              </a:p>
              <a:p>
                <a:pPr marL="0" indent="0">
                  <a:buNone/>
                </a:pPr>
                <a:endParaRPr lang="en-US" sz="2000" dirty="0"/>
              </a:p>
              <a:p>
                <a:r>
                  <a:rPr lang="en-US" sz="2000" dirty="0"/>
                  <a:t>Correlation structure should exploit spatial and temporal correlations both in the serotyped fraction as well in the distribution of the subtypes (both have autocorrelation and spatial correlation). The model should thus be aimed at smoothing the observations temporally and spatially in order to fill in the blanks.</a:t>
                </a:r>
              </a:p>
              <a:p>
                <a:r>
                  <a:rPr lang="en-US" sz="2000" dirty="0"/>
                  <a:t>Covariates are used to model </a:t>
                </a:r>
                <a14:m>
                  <m:oMath xmlns:m="http://schemas.openxmlformats.org/officeDocument/2006/math">
                    <m:r>
                      <a:rPr lang="en-US" sz="2000" i="1">
                        <a:latin typeface="Cambria Math" panose="02040503050406030204" pitchFamily="18" charset="0"/>
                      </a:rPr>
                      <m:t>𝑙𝑜𝑔𝑖𝑡</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sub>
                        </m:sSub>
                      </m:e>
                    </m:d>
                  </m:oMath>
                </a14:m>
                <a:r>
                  <a:rPr lang="en-US" sz="2000" dirty="0"/>
                  <a:t> because the serotyped fraction of cases is likely higher in the DENV endemic regions due to heightened awareness (especially pre-2020) </a:t>
                </a:r>
                <a:r>
                  <a:rPr lang="en-US" sz="2000" dirty="0">
                    <a:sym typeface="Wingdings" pitchFamily="2" charset="2"/>
                  </a:rPr>
                  <a:t> so expecting correlations with latitude, average rainfall, etc.  Opposed, subtype fractions themselves will likely not be influenced by these covariates.</a:t>
                </a:r>
                <a:endParaRPr lang="en-US" sz="2000" dirty="0"/>
              </a:p>
            </p:txBody>
          </p:sp>
        </mc:Choice>
        <mc:Fallback>
          <p:sp>
            <p:nvSpPr>
              <p:cNvPr id="3" name="Content Placeholder 2">
                <a:extLst>
                  <a:ext uri="{FF2B5EF4-FFF2-40B4-BE49-F238E27FC236}">
                    <a16:creationId xmlns:a16="http://schemas.microsoft.com/office/drawing/2014/main" id="{9B182A2A-FD56-710C-7370-68F0CC5D2DCE}"/>
                  </a:ext>
                </a:extLst>
              </p:cNvPr>
              <p:cNvSpPr>
                <a:spLocks noGrp="1" noRot="1" noChangeAspect="1" noMove="1" noResize="1" noEditPoints="1" noAdjustHandles="1" noChangeArrowheads="1" noChangeShapeType="1" noTextEdit="1"/>
              </p:cNvSpPr>
              <p:nvPr>
                <p:ph idx="1"/>
              </p:nvPr>
            </p:nvSpPr>
            <p:spPr>
              <a:xfrm>
                <a:off x="838200" y="1516566"/>
                <a:ext cx="10515600" cy="4976309"/>
              </a:xfrm>
              <a:blipFill>
                <a:blip r:embed="rId2"/>
                <a:stretch>
                  <a:fillRect l="-483" t="-1272" r="-603"/>
                </a:stretch>
              </a:blipFill>
            </p:spPr>
            <p:txBody>
              <a:bodyPr/>
              <a:lstStyle/>
              <a:p>
                <a:r>
                  <a:rPr lang="en-US">
                    <a:noFill/>
                  </a:rPr>
                  <a:t> </a:t>
                </a:r>
              </a:p>
            </p:txBody>
          </p:sp>
        </mc:Fallback>
      </mc:AlternateContent>
    </p:spTree>
    <p:extLst>
      <p:ext uri="{BB962C8B-B14F-4D97-AF65-F5344CB8AC3E}">
        <p14:creationId xmlns:p14="http://schemas.microsoft.com/office/powerpoint/2010/main" val="45285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2004</Words>
  <Application>Microsoft Macintosh PowerPoint</Application>
  <PresentationFormat>Widescreen</PresentationFormat>
  <Paragraphs>463</Paragraphs>
  <Slides>14</Slides>
  <Notes>1</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Aptos Display</vt:lpstr>
      <vt:lpstr>Arial</vt:lpstr>
      <vt:lpstr>Calibri</vt:lpstr>
      <vt:lpstr>Cambria Math</vt:lpstr>
      <vt:lpstr>Helvetica</vt:lpstr>
      <vt:lpstr>Helvetica Neue</vt:lpstr>
      <vt:lpstr>Wingdings</vt:lpstr>
      <vt:lpstr>Office Theme</vt:lpstr>
      <vt:lpstr>Sprint 2025</vt:lpstr>
      <vt:lpstr>Linelist data</vt:lpstr>
      <vt:lpstr>Linelist data</vt:lpstr>
      <vt:lpstr>Covariates</vt:lpstr>
      <vt:lpstr>Serotype imputation (Laura)</vt:lpstr>
      <vt:lpstr>Serotype imputation (Laura)</vt:lpstr>
      <vt:lpstr>Serotype imputation (Laura)</vt:lpstr>
      <vt:lpstr>Serotype imputation: Bayesian hierarchical model</vt:lpstr>
      <vt:lpstr>Serotype imputation: Bayesian hierarchical model</vt:lpstr>
      <vt:lpstr>Serotype imputation: Bayesian hierarchical model</vt:lpstr>
      <vt:lpstr>Proposed correlations</vt:lpstr>
      <vt:lpstr>Proposed correlations</vt:lpstr>
      <vt:lpstr>Other pointers </vt:lpstr>
      <vt:lpstr>Data preparation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Tijs Alleman</dc:creator>
  <cp:lastModifiedBy>Tijs Willy Alleman</cp:lastModifiedBy>
  <cp:revision>50</cp:revision>
  <dcterms:created xsi:type="dcterms:W3CDTF">2025-05-19T19:47:30Z</dcterms:created>
  <dcterms:modified xsi:type="dcterms:W3CDTF">2025-06-10T19:22:19Z</dcterms:modified>
</cp:coreProperties>
</file>